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9" r:id="rId2"/>
    <p:sldId id="260" r:id="rId3"/>
    <p:sldId id="261" r:id="rId4"/>
    <p:sldId id="262" r:id="rId5"/>
    <p:sldId id="287" r:id="rId6"/>
    <p:sldId id="28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FD9"/>
    <a:srgbClr val="1FCF07"/>
    <a:srgbClr val="00E6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4660"/>
  </p:normalViewPr>
  <p:slideViewPr>
    <p:cSldViewPr>
      <p:cViewPr>
        <p:scale>
          <a:sx n="100" d="100"/>
          <a:sy n="100" d="100"/>
        </p:scale>
        <p:origin x="-13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6B9EA-E53A-4F78-880B-EDE21ADFBE14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D07BE-D871-44CA-96BD-EC7F888E9D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285852" y="3643314"/>
            <a:ext cx="7572396" cy="2928934"/>
          </a:xfrm>
          <a:prstGeom prst="rect">
            <a:avLst/>
          </a:prstGeom>
          <a:solidFill>
            <a:srgbClr val="E8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0" y="6429396"/>
            <a:ext cx="9144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 userDrawn="1"/>
        </p:nvSpPr>
        <p:spPr>
          <a:xfrm>
            <a:off x="428596" y="0"/>
            <a:ext cx="7215206" cy="4143380"/>
          </a:xfrm>
          <a:prstGeom prst="rect">
            <a:avLst/>
          </a:prstGeom>
          <a:solidFill>
            <a:srgbClr val="92D05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0" y="141264"/>
            <a:ext cx="9144032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Y나무B" pitchFamily="18" charset="-127"/>
                <a:ea typeface="HY나무B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Y나무B" pitchFamily="18" charset="-127"/>
                <a:ea typeface="HY나무B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714480" y="81477"/>
            <a:ext cx="7331941" cy="6688975"/>
          </a:xfrm>
          <a:prstGeom prst="rect">
            <a:avLst/>
          </a:prstGeom>
          <a:solidFill>
            <a:srgbClr val="E8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 rot="5400000">
            <a:off x="-1643090" y="3286140"/>
            <a:ext cx="5000660" cy="1714480"/>
          </a:xfrm>
          <a:prstGeom prst="rect">
            <a:avLst/>
          </a:prstGeom>
          <a:solidFill>
            <a:srgbClr val="92D05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1623356"/>
            <a:ext cx="9144032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 rot="5400000">
            <a:off x="-1713726" y="3429000"/>
            <a:ext cx="6858000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000924" cy="4429157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>
            <a:off x="500034" y="642894"/>
            <a:ext cx="8429684" cy="5857940"/>
          </a:xfrm>
          <a:prstGeom prst="rect">
            <a:avLst/>
          </a:prstGeom>
          <a:solidFill>
            <a:srgbClr val="92D05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 userDrawn="1"/>
        </p:nvSpPr>
        <p:spPr>
          <a:xfrm>
            <a:off x="214282" y="71414"/>
            <a:ext cx="8429652" cy="6070553"/>
          </a:xfrm>
          <a:prstGeom prst="rect">
            <a:avLst/>
          </a:prstGeom>
          <a:solidFill>
            <a:srgbClr val="E8E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0" y="641330"/>
            <a:ext cx="8929718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 userDrawn="1"/>
        </p:nvCxnSpPr>
        <p:spPr>
          <a:xfrm>
            <a:off x="214282" y="6143644"/>
            <a:ext cx="8929718" cy="1588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날짜 개체 틀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2B57E-5CAB-4128-99E8-91BC6BD798B8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2011-11-07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슬라이드 번호 개체 틀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DE17FB-8421-48C8-88FE-4F88A20290F6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직선 연결선 18"/>
          <p:cNvCxnSpPr/>
          <p:nvPr userDrawn="1"/>
        </p:nvCxnSpPr>
        <p:spPr>
          <a:xfrm rot="5400000">
            <a:off x="-2670211" y="3321033"/>
            <a:ext cx="6350046" cy="9556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 userDrawn="1"/>
        </p:nvCxnSpPr>
        <p:spPr>
          <a:xfrm rot="5400000">
            <a:off x="5473721" y="3249595"/>
            <a:ext cx="6350046" cy="9556"/>
          </a:xfrm>
          <a:prstGeom prst="line">
            <a:avLst/>
          </a:prstGeom>
          <a:ln w="254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B57E-5CAB-4128-99E8-91BC6BD798B8}" type="datetimeFigureOut">
              <a:rPr lang="ko-KR" altLang="en-US" smtClean="0"/>
              <a:pPr/>
              <a:t>2011-11-07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17FB-8421-48C8-88FE-4F88A20290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HY나무M" pitchFamily="18" charset="-127"/>
          <a:ea typeface="HY나무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Y나무M" pitchFamily="18" charset="-127"/>
          <a:ea typeface="HY나무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Y나무M" pitchFamily="18" charset="-127"/>
          <a:ea typeface="HY나무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Y나무M" pitchFamily="18" charset="-127"/>
          <a:ea typeface="HY나무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Y나무M" pitchFamily="18" charset="-127"/>
          <a:ea typeface="HY나무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Y나무M" pitchFamily="18" charset="-127"/>
          <a:ea typeface="HY나무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3"/>
          <p:cNvSpPr>
            <a:spLocks noGrp="1"/>
          </p:cNvSpPr>
          <p:nvPr>
            <p:ph type="ctrTitle"/>
          </p:nvPr>
        </p:nvSpPr>
        <p:spPr>
          <a:xfrm>
            <a:off x="500034" y="1571613"/>
            <a:ext cx="5986450" cy="2028838"/>
          </a:xfrm>
        </p:spPr>
        <p:txBody>
          <a:bodyPr>
            <a:noAutofit/>
          </a:bodyPr>
          <a:lstStyle/>
          <a:p>
            <a:r>
              <a:rPr lang="en-US" altLang="ko-KR" sz="6600" dirty="0" smtClean="0">
                <a:latin typeface="HY나무M" pitchFamily="18" charset="-127"/>
                <a:ea typeface="HY나무M" pitchFamily="18" charset="-127"/>
              </a:rPr>
              <a:t>Chapter 15 </a:t>
            </a:r>
            <a:r>
              <a:rPr lang="en-US" altLang="ko-KR" sz="8000" dirty="0" smtClean="0">
                <a:latin typeface="HY나무M" pitchFamily="18" charset="-127"/>
                <a:ea typeface="HY나무M" pitchFamily="18" charset="-127"/>
              </a:rPr>
              <a:t/>
            </a:r>
            <a:br>
              <a:rPr lang="en-US" altLang="ko-KR" sz="8000" dirty="0" smtClean="0">
                <a:latin typeface="HY나무M" pitchFamily="18" charset="-127"/>
                <a:ea typeface="HY나무M" pitchFamily="18" charset="-127"/>
              </a:rPr>
            </a:br>
            <a:r>
              <a:rPr lang="en-US" altLang="ko-KR" sz="8000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sz="9600" dirty="0" smtClean="0">
                <a:latin typeface="HY나무M" pitchFamily="18" charset="-127"/>
                <a:ea typeface="HY나무M" pitchFamily="18" charset="-127"/>
              </a:rPr>
              <a:t>프로세스</a:t>
            </a:r>
            <a:endParaRPr lang="ko-KR" altLang="en-US" sz="8000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2243166" y="4319606"/>
            <a:ext cx="6400800" cy="1752600"/>
          </a:xfrm>
        </p:spPr>
        <p:txBody>
          <a:bodyPr/>
          <a:lstStyle/>
          <a:p>
            <a:pPr algn="r"/>
            <a:r>
              <a:rPr lang="ko-KR" altLang="en-US" dirty="0" err="1" smtClean="0"/>
              <a:t>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퓨</a:t>
            </a:r>
            <a:r>
              <a:rPr lang="ko-KR" altLang="en-US" dirty="0" smtClean="0"/>
              <a:t> 터  교 육 </a:t>
            </a:r>
            <a:r>
              <a:rPr lang="ko-KR" altLang="en-US" dirty="0" err="1" smtClean="0"/>
              <a:t>특</a:t>
            </a:r>
            <a:r>
              <a:rPr lang="ko-KR" altLang="en-US" dirty="0" smtClean="0"/>
              <a:t> 강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Android </a:t>
            </a:r>
            <a:r>
              <a:rPr lang="en-US" altLang="ko-KR" dirty="0" err="1" smtClean="0"/>
              <a:t>Programing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standard ( </a:t>
            </a:r>
            <a:r>
              <a:rPr lang="ko-KR" altLang="en-US" sz="1800" dirty="0" smtClean="0"/>
              <a:t>디폴트 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ko-KR" altLang="en-US" sz="1800" dirty="0" smtClean="0"/>
              <a:t>실행 순서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목록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편집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설정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편집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설정</a:t>
            </a:r>
            <a:endParaRPr lang="en-US" altLang="ko-KR" sz="1800" dirty="0" smtClean="0"/>
          </a:p>
        </p:txBody>
      </p:sp>
      <p:grpSp>
        <p:nvGrpSpPr>
          <p:cNvPr id="4" name="그룹 16"/>
          <p:cNvGrpSpPr/>
          <p:nvPr/>
        </p:nvGrpSpPr>
        <p:grpSpPr>
          <a:xfrm>
            <a:off x="2071669" y="3547482"/>
            <a:ext cx="1643075" cy="2310409"/>
            <a:chOff x="2428066" y="3071810"/>
            <a:chExt cx="2215374" cy="2786082"/>
          </a:xfrm>
        </p:grpSpPr>
        <p:sp>
          <p:nvSpPr>
            <p:cNvPr id="5" name="직사각형 4"/>
            <p:cNvSpPr/>
            <p:nvPr/>
          </p:nvSpPr>
          <p:spPr>
            <a:xfrm>
              <a:off x="2714612" y="4714884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편집</a:t>
              </a:r>
              <a:endParaRPr lang="ko-KR" altLang="en-US" sz="20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714612" y="5284800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목록</a:t>
              </a:r>
              <a:endParaRPr lang="ko-KR" altLang="en-US" sz="20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714612" y="4143380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설정</a:t>
              </a:r>
              <a:endParaRPr lang="ko-KR" altLang="en-US" sz="2000" dirty="0"/>
            </a:p>
          </p:txBody>
        </p:sp>
        <p:cxnSp>
          <p:nvCxnSpPr>
            <p:cNvPr id="8" name="직선 연결선 7"/>
            <p:cNvCxnSpPr/>
            <p:nvPr/>
          </p:nvCxnSpPr>
          <p:spPr>
            <a:xfrm rot="5400000">
              <a:off x="1035819" y="4464057"/>
              <a:ext cx="278528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2428860" y="5856304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rot="5400000" flipH="1" flipV="1">
              <a:off x="3265105" y="4478764"/>
              <a:ext cx="2755873" cy="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34"/>
          <p:cNvGrpSpPr/>
          <p:nvPr/>
        </p:nvGrpSpPr>
        <p:grpSpPr>
          <a:xfrm>
            <a:off x="4259088" y="3547482"/>
            <a:ext cx="1643075" cy="2310409"/>
            <a:chOff x="3714744" y="3547482"/>
            <a:chExt cx="1643075" cy="2310409"/>
          </a:xfrm>
        </p:grpSpPr>
        <p:grpSp>
          <p:nvGrpSpPr>
            <p:cNvPr id="12" name="그룹 17"/>
            <p:cNvGrpSpPr/>
            <p:nvPr/>
          </p:nvGrpSpPr>
          <p:grpSpPr>
            <a:xfrm>
              <a:off x="3714744" y="3547482"/>
              <a:ext cx="1643075" cy="2310409"/>
              <a:chOff x="2428066" y="3071810"/>
              <a:chExt cx="2215374" cy="2786082"/>
            </a:xfrm>
          </p:grpSpPr>
          <p:sp>
            <p:nvSpPr>
              <p:cNvPr id="19" name="직사각형 18"/>
              <p:cNvSpPr/>
              <p:nvPr/>
            </p:nvSpPr>
            <p:spPr>
              <a:xfrm>
                <a:off x="2714612" y="4714884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편집</a:t>
                </a:r>
                <a:endParaRPr lang="ko-KR" altLang="en-US" sz="2000" dirty="0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2714612" y="5284800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목록</a:t>
                </a:r>
                <a:endParaRPr lang="ko-KR" altLang="en-US" sz="2000" dirty="0"/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2714612" y="4143380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smtClean="0"/>
                  <a:t>설정</a:t>
                </a:r>
                <a:endParaRPr lang="ko-KR" altLang="en-US" sz="2000" dirty="0"/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 rot="5400000">
                <a:off x="1035819" y="4464057"/>
                <a:ext cx="278528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>
                <a:off x="2428860" y="5856304"/>
                <a:ext cx="22145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 rot="5400000" flipH="1" flipV="1">
                <a:off x="3265105" y="4478764"/>
                <a:ext cx="2755873" cy="7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직사각형 26"/>
            <p:cNvSpPr/>
            <p:nvPr/>
          </p:nvSpPr>
          <p:spPr>
            <a:xfrm>
              <a:off x="3929058" y="4000504"/>
              <a:ext cx="1271601" cy="356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편집</a:t>
              </a:r>
              <a:endParaRPr lang="ko-KR" altLang="en-US" sz="2000" dirty="0"/>
            </a:p>
          </p:txBody>
        </p:sp>
      </p:grpSp>
      <p:grpSp>
        <p:nvGrpSpPr>
          <p:cNvPr id="13" name="그룹 45"/>
          <p:cNvGrpSpPr/>
          <p:nvPr/>
        </p:nvGrpSpPr>
        <p:grpSpPr>
          <a:xfrm>
            <a:off x="6429387" y="3547483"/>
            <a:ext cx="1643075" cy="2310409"/>
            <a:chOff x="5429255" y="3547483"/>
            <a:chExt cx="1643075" cy="2310409"/>
          </a:xfrm>
        </p:grpSpPr>
        <p:grpSp>
          <p:nvGrpSpPr>
            <p:cNvPr id="14" name="그룹 35"/>
            <p:cNvGrpSpPr/>
            <p:nvPr/>
          </p:nvGrpSpPr>
          <p:grpSpPr>
            <a:xfrm>
              <a:off x="5429255" y="3547483"/>
              <a:ext cx="1643075" cy="2310409"/>
              <a:chOff x="3714744" y="3547482"/>
              <a:chExt cx="1643075" cy="2310409"/>
            </a:xfrm>
          </p:grpSpPr>
          <p:grpSp>
            <p:nvGrpSpPr>
              <p:cNvPr id="15" name="그룹 17"/>
              <p:cNvGrpSpPr/>
              <p:nvPr/>
            </p:nvGrpSpPr>
            <p:grpSpPr>
              <a:xfrm>
                <a:off x="3714741" y="3547481"/>
                <a:ext cx="1643073" cy="2310407"/>
                <a:chOff x="2428066" y="3071810"/>
                <a:chExt cx="2215374" cy="2786082"/>
              </a:xfrm>
            </p:grpSpPr>
            <p:sp>
              <p:nvSpPr>
                <p:cNvPr id="39" name="직사각형 38"/>
                <p:cNvSpPr/>
                <p:nvPr/>
              </p:nvSpPr>
              <p:spPr>
                <a:xfrm>
                  <a:off x="2714612" y="4714884"/>
                  <a:ext cx="1714512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dirty="0" smtClean="0"/>
                    <a:t>편집</a:t>
                  </a:r>
                  <a:endParaRPr lang="ko-KR" altLang="en-US" sz="2000" dirty="0"/>
                </a:p>
              </p:txBody>
            </p:sp>
            <p:sp>
              <p:nvSpPr>
                <p:cNvPr id="40" name="직사각형 39"/>
                <p:cNvSpPr/>
                <p:nvPr/>
              </p:nvSpPr>
              <p:spPr>
                <a:xfrm>
                  <a:off x="2714612" y="5284800"/>
                  <a:ext cx="1714512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dirty="0" smtClean="0"/>
                    <a:t>목록</a:t>
                  </a:r>
                  <a:endParaRPr lang="ko-KR" altLang="en-US" sz="2000" dirty="0"/>
                </a:p>
              </p:txBody>
            </p:sp>
            <p:sp>
              <p:nvSpPr>
                <p:cNvPr id="41" name="직사각형 40"/>
                <p:cNvSpPr/>
                <p:nvPr/>
              </p:nvSpPr>
              <p:spPr>
                <a:xfrm>
                  <a:off x="2714612" y="4143380"/>
                  <a:ext cx="1714512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sz="2000" smtClean="0"/>
                    <a:t>설정</a:t>
                  </a:r>
                  <a:endParaRPr lang="ko-KR" altLang="en-US" sz="2000" dirty="0"/>
                </a:p>
              </p:txBody>
            </p:sp>
            <p:cxnSp>
              <p:nvCxnSpPr>
                <p:cNvPr id="42" name="직선 연결선 41"/>
                <p:cNvCxnSpPr/>
                <p:nvPr/>
              </p:nvCxnSpPr>
              <p:spPr>
                <a:xfrm rot="5400000">
                  <a:off x="1035819" y="4464057"/>
                  <a:ext cx="278528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직선 연결선 42"/>
                <p:cNvCxnSpPr/>
                <p:nvPr/>
              </p:nvCxnSpPr>
              <p:spPr>
                <a:xfrm>
                  <a:off x="2428860" y="5856304"/>
                  <a:ext cx="221457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직선 연결선 43"/>
                <p:cNvCxnSpPr/>
                <p:nvPr/>
              </p:nvCxnSpPr>
              <p:spPr>
                <a:xfrm rot="5400000" flipH="1" flipV="1">
                  <a:off x="3265105" y="4478764"/>
                  <a:ext cx="2755873" cy="79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직사각형 37"/>
              <p:cNvSpPr/>
              <p:nvPr/>
            </p:nvSpPr>
            <p:spPr>
              <a:xfrm>
                <a:off x="3929058" y="4000504"/>
                <a:ext cx="1271601" cy="3567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편집</a:t>
                </a:r>
                <a:endParaRPr lang="ko-KR" altLang="en-US" sz="2000" dirty="0"/>
              </a:p>
            </p:txBody>
          </p:sp>
        </p:grpSp>
        <p:sp>
          <p:nvSpPr>
            <p:cNvPr id="45" name="직사각형 44"/>
            <p:cNvSpPr/>
            <p:nvPr/>
          </p:nvSpPr>
          <p:spPr>
            <a:xfrm>
              <a:off x="5643570" y="3571876"/>
              <a:ext cx="1271601" cy="356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설정</a:t>
              </a:r>
              <a:endParaRPr lang="ko-KR" altLang="en-US" sz="20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en-US" altLang="ko-KR" sz="1800" dirty="0" err="1" smtClean="0"/>
              <a:t>singleTop</a:t>
            </a:r>
            <a:r>
              <a:rPr lang="en-US" altLang="ko-KR" sz="1800" dirty="0" smtClean="0"/>
              <a:t>  - </a:t>
            </a:r>
            <a:r>
              <a:rPr lang="ko-KR" altLang="en-US" sz="1800" dirty="0" smtClean="0"/>
              <a:t>최상위에 떠 있는 상태에선 다시 뜨지 않는다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ko-KR" altLang="en-US" sz="1800" dirty="0" smtClean="0"/>
              <a:t>실행 순서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촬영 </a:t>
            </a:r>
            <a:r>
              <a:rPr lang="en-US" altLang="ko-KR" sz="1800" dirty="0" smtClean="0"/>
              <a:t>-&gt; 5</a:t>
            </a:r>
            <a:r>
              <a:rPr lang="ko-KR" altLang="en-US" sz="1800" dirty="0" smtClean="0"/>
              <a:t>초 후 리뷰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리뷰</a:t>
            </a:r>
            <a:endParaRPr lang="en-US" altLang="ko-KR" sz="1800" dirty="0" smtClean="0"/>
          </a:p>
        </p:txBody>
      </p:sp>
      <p:grpSp>
        <p:nvGrpSpPr>
          <p:cNvPr id="4" name="그룹 78"/>
          <p:cNvGrpSpPr/>
          <p:nvPr/>
        </p:nvGrpSpPr>
        <p:grpSpPr>
          <a:xfrm>
            <a:off x="2000232" y="3547957"/>
            <a:ext cx="2143140" cy="2238497"/>
            <a:chOff x="1928795" y="3000372"/>
            <a:chExt cx="2143140" cy="2238497"/>
          </a:xfrm>
        </p:grpSpPr>
        <p:grpSp>
          <p:nvGrpSpPr>
            <p:cNvPr id="5" name="그룹 54"/>
            <p:cNvGrpSpPr/>
            <p:nvPr/>
          </p:nvGrpSpPr>
          <p:grpSpPr>
            <a:xfrm>
              <a:off x="1928795" y="3428999"/>
              <a:ext cx="857256" cy="1024051"/>
              <a:chOff x="2285984" y="3428999"/>
              <a:chExt cx="1357323" cy="1024051"/>
            </a:xfrm>
          </p:grpSpPr>
          <p:grpSp>
            <p:nvGrpSpPr>
              <p:cNvPr id="6" name="그룹 17"/>
              <p:cNvGrpSpPr/>
              <p:nvPr/>
            </p:nvGrpSpPr>
            <p:grpSpPr>
              <a:xfrm>
                <a:off x="2285984" y="3428999"/>
                <a:ext cx="1357323" cy="1024051"/>
                <a:chOff x="2813347" y="4146067"/>
                <a:chExt cx="1830091" cy="1711032"/>
              </a:xfrm>
            </p:grpSpPr>
            <p:sp>
              <p:nvSpPr>
                <p:cNvPr id="39" name="직사각형 38"/>
                <p:cNvSpPr/>
                <p:nvPr/>
              </p:nvSpPr>
              <p:spPr>
                <a:xfrm>
                  <a:off x="3005988" y="4714887"/>
                  <a:ext cx="1519457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리뷰</a:t>
                  </a:r>
                  <a:endParaRPr lang="ko-KR" altLang="en-US" dirty="0"/>
                </a:p>
              </p:txBody>
            </p:sp>
            <p:sp>
              <p:nvSpPr>
                <p:cNvPr id="40" name="직사각형 39"/>
                <p:cNvSpPr/>
                <p:nvPr/>
              </p:nvSpPr>
              <p:spPr>
                <a:xfrm>
                  <a:off x="3005988" y="5284802"/>
                  <a:ext cx="1519457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촬영</a:t>
                  </a:r>
                  <a:endParaRPr lang="ko-KR" altLang="en-US" dirty="0"/>
                </a:p>
              </p:txBody>
            </p:sp>
            <p:cxnSp>
              <p:nvCxnSpPr>
                <p:cNvPr id="42" name="직선 연결선 41"/>
                <p:cNvCxnSpPr/>
                <p:nvPr/>
              </p:nvCxnSpPr>
              <p:spPr>
                <a:xfrm rot="5400000">
                  <a:off x="1957835" y="5001579"/>
                  <a:ext cx="1711025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직선 연결선 43"/>
                <p:cNvCxnSpPr/>
                <p:nvPr/>
              </p:nvCxnSpPr>
              <p:spPr>
                <a:xfrm rot="5400000" flipH="1" flipV="1">
                  <a:off x="3787524" y="5001185"/>
                  <a:ext cx="1711032" cy="7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직선 연결선 52"/>
              <p:cNvCxnSpPr/>
              <p:nvPr/>
            </p:nvCxnSpPr>
            <p:spPr>
              <a:xfrm>
                <a:off x="2285984" y="4429132"/>
                <a:ext cx="135732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그룹 62"/>
            <p:cNvGrpSpPr/>
            <p:nvPr/>
          </p:nvGrpSpPr>
          <p:grpSpPr>
            <a:xfrm>
              <a:off x="3286116" y="4214818"/>
              <a:ext cx="785818" cy="1024051"/>
              <a:chOff x="2285984" y="3428999"/>
              <a:chExt cx="1357323" cy="1024051"/>
            </a:xfrm>
          </p:grpSpPr>
          <p:grpSp>
            <p:nvGrpSpPr>
              <p:cNvPr id="8" name="그룹 17"/>
              <p:cNvGrpSpPr/>
              <p:nvPr/>
            </p:nvGrpSpPr>
            <p:grpSpPr>
              <a:xfrm>
                <a:off x="2285984" y="3429002"/>
                <a:ext cx="1357323" cy="1024052"/>
                <a:chOff x="2813347" y="4146067"/>
                <a:chExt cx="1830091" cy="1711032"/>
              </a:xfrm>
            </p:grpSpPr>
            <p:sp>
              <p:nvSpPr>
                <p:cNvPr id="66" name="직사각형 65"/>
                <p:cNvSpPr/>
                <p:nvPr/>
              </p:nvSpPr>
              <p:spPr>
                <a:xfrm>
                  <a:off x="3005988" y="4714887"/>
                  <a:ext cx="1519457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리뷰</a:t>
                  </a:r>
                  <a:endParaRPr lang="ko-KR" altLang="en-US" dirty="0"/>
                </a:p>
              </p:txBody>
            </p:sp>
            <p:sp>
              <p:nvSpPr>
                <p:cNvPr id="67" name="직사각형 66"/>
                <p:cNvSpPr/>
                <p:nvPr/>
              </p:nvSpPr>
              <p:spPr>
                <a:xfrm>
                  <a:off x="3005988" y="5284802"/>
                  <a:ext cx="1519457" cy="4302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촬영</a:t>
                  </a:r>
                  <a:endParaRPr lang="ko-KR" altLang="en-US" dirty="0"/>
                </a:p>
              </p:txBody>
            </p:sp>
            <p:cxnSp>
              <p:nvCxnSpPr>
                <p:cNvPr id="68" name="직선 연결선 67"/>
                <p:cNvCxnSpPr/>
                <p:nvPr/>
              </p:nvCxnSpPr>
              <p:spPr>
                <a:xfrm rot="5400000">
                  <a:off x="1957835" y="5001579"/>
                  <a:ext cx="1711025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직선 연결선 68"/>
                <p:cNvCxnSpPr/>
                <p:nvPr/>
              </p:nvCxnSpPr>
              <p:spPr>
                <a:xfrm rot="5400000" flipH="1" flipV="1">
                  <a:off x="3787524" y="5001185"/>
                  <a:ext cx="1711032" cy="7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직선 연결선 64"/>
              <p:cNvCxnSpPr/>
              <p:nvPr/>
            </p:nvCxnSpPr>
            <p:spPr>
              <a:xfrm>
                <a:off x="2285984" y="4429132"/>
                <a:ext cx="135732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그룹 70"/>
            <p:cNvGrpSpPr/>
            <p:nvPr/>
          </p:nvGrpSpPr>
          <p:grpSpPr>
            <a:xfrm>
              <a:off x="3286117" y="3000372"/>
              <a:ext cx="785818" cy="1024051"/>
              <a:chOff x="3286117" y="3000372"/>
              <a:chExt cx="785818" cy="1024051"/>
            </a:xfrm>
          </p:grpSpPr>
          <p:grpSp>
            <p:nvGrpSpPr>
              <p:cNvPr id="10" name="그룹 55"/>
              <p:cNvGrpSpPr/>
              <p:nvPr/>
            </p:nvGrpSpPr>
            <p:grpSpPr>
              <a:xfrm>
                <a:off x="3286117" y="3000372"/>
                <a:ext cx="785818" cy="1024051"/>
                <a:chOff x="2285984" y="3428999"/>
                <a:chExt cx="1357323" cy="1024051"/>
              </a:xfrm>
            </p:grpSpPr>
            <p:grpSp>
              <p:nvGrpSpPr>
                <p:cNvPr id="11" name="그룹 17"/>
                <p:cNvGrpSpPr/>
                <p:nvPr/>
              </p:nvGrpSpPr>
              <p:grpSpPr>
                <a:xfrm>
                  <a:off x="2285984" y="3429002"/>
                  <a:ext cx="1357323" cy="1024052"/>
                  <a:chOff x="2813347" y="4146067"/>
                  <a:chExt cx="1830091" cy="1711032"/>
                </a:xfrm>
              </p:grpSpPr>
              <p:sp>
                <p:nvSpPr>
                  <p:cNvPr id="59" name="직사각형 58"/>
                  <p:cNvSpPr/>
                  <p:nvPr/>
                </p:nvSpPr>
                <p:spPr>
                  <a:xfrm>
                    <a:off x="3005988" y="4714887"/>
                    <a:ext cx="1519457" cy="4302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dirty="0" smtClean="0"/>
                      <a:t>리뷰</a:t>
                    </a:r>
                    <a:endParaRPr lang="ko-KR" altLang="en-US" dirty="0"/>
                  </a:p>
                </p:txBody>
              </p:sp>
              <p:sp>
                <p:nvSpPr>
                  <p:cNvPr id="60" name="직사각형 59"/>
                  <p:cNvSpPr/>
                  <p:nvPr/>
                </p:nvSpPr>
                <p:spPr>
                  <a:xfrm>
                    <a:off x="3005988" y="5284802"/>
                    <a:ext cx="1519457" cy="43021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dirty="0" smtClean="0"/>
                      <a:t>촬영</a:t>
                    </a:r>
                    <a:endParaRPr lang="ko-KR" altLang="en-US" dirty="0"/>
                  </a:p>
                </p:txBody>
              </p:sp>
              <p:cxnSp>
                <p:nvCxnSpPr>
                  <p:cNvPr id="61" name="직선 연결선 60"/>
                  <p:cNvCxnSpPr/>
                  <p:nvPr/>
                </p:nvCxnSpPr>
                <p:spPr>
                  <a:xfrm rot="5400000">
                    <a:off x="1957835" y="5001579"/>
                    <a:ext cx="1711025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직선 연결선 61"/>
                  <p:cNvCxnSpPr/>
                  <p:nvPr/>
                </p:nvCxnSpPr>
                <p:spPr>
                  <a:xfrm rot="5400000" flipH="1" flipV="1">
                    <a:off x="3787524" y="5001185"/>
                    <a:ext cx="1711032" cy="79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" name="직선 연결선 57"/>
                <p:cNvCxnSpPr/>
                <p:nvPr/>
              </p:nvCxnSpPr>
              <p:spPr>
                <a:xfrm>
                  <a:off x="2285984" y="4429132"/>
                  <a:ext cx="13573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직사각형 69"/>
              <p:cNvSpPr/>
              <p:nvPr/>
            </p:nvSpPr>
            <p:spPr>
              <a:xfrm>
                <a:off x="3357554" y="3000372"/>
                <a:ext cx="652436" cy="2574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리뷰</a:t>
                </a:r>
                <a:endParaRPr lang="ko-KR" altLang="en-US" dirty="0"/>
              </a:p>
            </p:txBody>
          </p:sp>
        </p:grpSp>
        <p:cxnSp>
          <p:nvCxnSpPr>
            <p:cNvPr id="73" name="직선 화살표 연결선 72"/>
            <p:cNvCxnSpPr/>
            <p:nvPr/>
          </p:nvCxnSpPr>
          <p:spPr>
            <a:xfrm flipV="1">
              <a:off x="2643174" y="3429000"/>
              <a:ext cx="571504" cy="142876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/>
            <p:cNvCxnSpPr/>
            <p:nvPr/>
          </p:nvCxnSpPr>
          <p:spPr>
            <a:xfrm>
              <a:off x="2500298" y="4572008"/>
              <a:ext cx="714380" cy="42862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직사각형 76"/>
            <p:cNvSpPr/>
            <p:nvPr/>
          </p:nvSpPr>
          <p:spPr>
            <a:xfrm>
              <a:off x="2214546" y="3071810"/>
              <a:ext cx="8922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dirty="0" smtClean="0"/>
                <a:t>standard</a:t>
              </a:r>
              <a:endParaRPr lang="ko-KR" altLang="en-US" sz="1400" dirty="0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2214546" y="4500570"/>
              <a:ext cx="95173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dirty="0" err="1" smtClean="0"/>
                <a:t>singleTop</a:t>
              </a:r>
              <a:endParaRPr lang="ko-KR" altLang="en-US" sz="1400" dirty="0"/>
            </a:p>
          </p:txBody>
        </p:sp>
      </p:grpSp>
      <p:grpSp>
        <p:nvGrpSpPr>
          <p:cNvPr id="12" name="그룹 109"/>
          <p:cNvGrpSpPr/>
          <p:nvPr/>
        </p:nvGrpSpPr>
        <p:grpSpPr>
          <a:xfrm>
            <a:off x="7286643" y="3500438"/>
            <a:ext cx="1500199" cy="2357453"/>
            <a:chOff x="3714744" y="3547482"/>
            <a:chExt cx="1643075" cy="2310409"/>
          </a:xfrm>
        </p:grpSpPr>
        <p:grpSp>
          <p:nvGrpSpPr>
            <p:cNvPr id="13" name="그룹 17"/>
            <p:cNvGrpSpPr/>
            <p:nvPr/>
          </p:nvGrpSpPr>
          <p:grpSpPr>
            <a:xfrm>
              <a:off x="3714741" y="3547481"/>
              <a:ext cx="1643073" cy="2310407"/>
              <a:chOff x="2428066" y="3071810"/>
              <a:chExt cx="2215374" cy="2786082"/>
            </a:xfrm>
          </p:grpSpPr>
          <p:sp>
            <p:nvSpPr>
              <p:cNvPr id="113" name="직사각형 112"/>
              <p:cNvSpPr/>
              <p:nvPr/>
            </p:nvSpPr>
            <p:spPr>
              <a:xfrm>
                <a:off x="2714612" y="4714884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리뷰</a:t>
                </a:r>
                <a:endParaRPr lang="ko-KR" altLang="en-US" sz="2000" dirty="0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2714612" y="5284800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촬영</a:t>
                </a:r>
                <a:endParaRPr lang="ko-KR" altLang="en-US" sz="2000" dirty="0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2714612" y="4143380"/>
                <a:ext cx="1714512" cy="4302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dirty="0" smtClean="0"/>
                  <a:t>공유</a:t>
                </a:r>
                <a:endParaRPr lang="ko-KR" altLang="en-US" sz="2000" dirty="0"/>
              </a:p>
            </p:txBody>
          </p:sp>
          <p:cxnSp>
            <p:nvCxnSpPr>
              <p:cNvPr id="116" name="직선 연결선 115"/>
              <p:cNvCxnSpPr/>
              <p:nvPr/>
            </p:nvCxnSpPr>
            <p:spPr>
              <a:xfrm rot="5400000">
                <a:off x="1035819" y="4464057"/>
                <a:ext cx="2785288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직선 연결선 116"/>
              <p:cNvCxnSpPr/>
              <p:nvPr/>
            </p:nvCxnSpPr>
            <p:spPr>
              <a:xfrm>
                <a:off x="2428860" y="5856304"/>
                <a:ext cx="22145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직선 연결선 117"/>
              <p:cNvCxnSpPr/>
              <p:nvPr/>
            </p:nvCxnSpPr>
            <p:spPr>
              <a:xfrm rot="5400000" flipH="1" flipV="1">
                <a:off x="3265105" y="4478764"/>
                <a:ext cx="2755873" cy="7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직사각형 111"/>
            <p:cNvSpPr/>
            <p:nvPr/>
          </p:nvSpPr>
          <p:spPr>
            <a:xfrm>
              <a:off x="3929058" y="4000504"/>
              <a:ext cx="1271601" cy="3567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리뷰</a:t>
              </a:r>
              <a:endParaRPr lang="ko-KR" altLang="en-US" sz="2000" dirty="0"/>
            </a:p>
          </p:txBody>
        </p:sp>
      </p:grpSp>
      <p:grpSp>
        <p:nvGrpSpPr>
          <p:cNvPr id="14" name="그룹 17"/>
          <p:cNvGrpSpPr/>
          <p:nvPr/>
        </p:nvGrpSpPr>
        <p:grpSpPr>
          <a:xfrm>
            <a:off x="4786309" y="3500439"/>
            <a:ext cx="1500203" cy="2346620"/>
            <a:chOff x="2428066" y="3071810"/>
            <a:chExt cx="2215374" cy="2786082"/>
          </a:xfrm>
        </p:grpSpPr>
        <p:sp>
          <p:nvSpPr>
            <p:cNvPr id="122" name="직사각형 121"/>
            <p:cNvSpPr/>
            <p:nvPr/>
          </p:nvSpPr>
          <p:spPr>
            <a:xfrm>
              <a:off x="2714612" y="4714884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리뷰</a:t>
              </a:r>
              <a:endParaRPr lang="ko-KR" altLang="en-US" sz="2000" dirty="0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2714612" y="5284800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촬영</a:t>
              </a:r>
              <a:endParaRPr lang="ko-KR" altLang="en-US" sz="2000" dirty="0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2714612" y="4143380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공유</a:t>
              </a:r>
              <a:endParaRPr lang="ko-KR" altLang="en-US" sz="2000" dirty="0"/>
            </a:p>
          </p:txBody>
        </p:sp>
        <p:cxnSp>
          <p:nvCxnSpPr>
            <p:cNvPr id="125" name="직선 연결선 124"/>
            <p:cNvCxnSpPr/>
            <p:nvPr/>
          </p:nvCxnSpPr>
          <p:spPr>
            <a:xfrm rot="5400000">
              <a:off x="1035819" y="4464057"/>
              <a:ext cx="2785288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연결선 125"/>
            <p:cNvCxnSpPr/>
            <p:nvPr/>
          </p:nvCxnSpPr>
          <p:spPr>
            <a:xfrm>
              <a:off x="2428860" y="5856304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 rot="5400000" flipH="1" flipV="1">
              <a:off x="3265105" y="4478764"/>
              <a:ext cx="2755873" cy="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직선 화살표 연결선 129"/>
          <p:cNvCxnSpPr/>
          <p:nvPr/>
        </p:nvCxnSpPr>
        <p:spPr>
          <a:xfrm>
            <a:off x="6357950" y="4857760"/>
            <a:ext cx="857256" cy="158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en-US" altLang="ko-KR" sz="1800" dirty="0" err="1" smtClean="0"/>
              <a:t>singleTask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다른 태스크의 일부가 아니라 항상 독립된 태스크를 구성하고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</a:t>
            </a:r>
            <a:r>
              <a:rPr lang="ko-KR" altLang="en-US" sz="1800" dirty="0" smtClean="0"/>
              <a:t>싶을 때 사용한다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</a:t>
            </a:r>
            <a:r>
              <a:rPr lang="ko-KR" altLang="en-US" sz="1800" dirty="0" smtClean="0"/>
              <a:t>실행 순서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메모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편집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촬영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리뷰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600" dirty="0" smtClean="0"/>
              <a:t>                                     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메모와 카메라가 별개의 태스크이므로 카메라를 그</a:t>
            </a:r>
            <a:r>
              <a:rPr lang="en-US" altLang="ko-KR" sz="1400" dirty="0" smtClean="0"/>
              <a:t>			</a:t>
            </a:r>
            <a:r>
              <a:rPr lang="ko-KR" altLang="en-US" sz="1400" dirty="0" smtClean="0"/>
              <a:t>대로 둔 채로 메모의 편집으로 돌아 갈 수 있다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     	             - </a:t>
            </a:r>
            <a:r>
              <a:rPr lang="ko-KR" altLang="en-US" sz="1400" dirty="0" smtClean="0"/>
              <a:t>다시 카메라를 호출하면 새로운 </a:t>
            </a:r>
            <a:r>
              <a:rPr lang="ko-KR" altLang="en-US" sz="1400" dirty="0" err="1" smtClean="0"/>
              <a:t>인텐트가</a:t>
            </a:r>
            <a:r>
              <a:rPr lang="ko-KR" altLang="en-US" sz="1400" dirty="0" smtClean="0"/>
              <a:t> 전달 된다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              	             - </a:t>
            </a:r>
            <a:r>
              <a:rPr lang="ko-KR" altLang="en-US" sz="1400" dirty="0" smtClean="0"/>
              <a:t>복수 개의 </a:t>
            </a:r>
            <a:r>
              <a:rPr lang="ko-KR" altLang="en-US" sz="1400" dirty="0" err="1" smtClean="0"/>
              <a:t>인스턴스를</a:t>
            </a:r>
            <a:r>
              <a:rPr lang="ko-KR" altLang="en-US" sz="1400" dirty="0" smtClean="0"/>
              <a:t> 생성 하지 않으며 기존 </a:t>
            </a:r>
            <a:r>
              <a:rPr lang="ko-KR" altLang="en-US" sz="1400" dirty="0" err="1" smtClean="0"/>
              <a:t>인스턴</a:t>
            </a:r>
            <a:r>
              <a:rPr lang="en-US" altLang="ko-KR" sz="1400" dirty="0" smtClean="0"/>
              <a:t>			</a:t>
            </a:r>
            <a:r>
              <a:rPr lang="ko-KR" altLang="en-US" sz="1400" dirty="0" err="1" smtClean="0"/>
              <a:t>스를</a:t>
            </a:r>
            <a:r>
              <a:rPr lang="ko-KR" altLang="en-US" sz="1400" dirty="0" smtClean="0"/>
              <a:t> 재활용하므로 변경된 </a:t>
            </a:r>
            <a:r>
              <a:rPr lang="ko-KR" altLang="en-US" sz="1400" dirty="0" err="1" smtClean="0"/>
              <a:t>인텐트가</a:t>
            </a:r>
            <a:r>
              <a:rPr lang="ko-KR" altLang="en-US" sz="1400" dirty="0" smtClean="0"/>
              <a:t> 전달 된다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  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800" dirty="0" smtClean="0"/>
              <a:t>     </a:t>
            </a:r>
          </a:p>
        </p:txBody>
      </p:sp>
      <p:grpSp>
        <p:nvGrpSpPr>
          <p:cNvPr id="4" name="그룹 55"/>
          <p:cNvGrpSpPr/>
          <p:nvPr/>
        </p:nvGrpSpPr>
        <p:grpSpPr>
          <a:xfrm>
            <a:off x="3375660" y="4295009"/>
            <a:ext cx="857256" cy="1357322"/>
            <a:chOff x="2000232" y="3976583"/>
            <a:chExt cx="857256" cy="1024052"/>
          </a:xfrm>
        </p:grpSpPr>
        <p:grpSp>
          <p:nvGrpSpPr>
            <p:cNvPr id="5" name="그룹 54"/>
            <p:cNvGrpSpPr/>
            <p:nvPr/>
          </p:nvGrpSpPr>
          <p:grpSpPr>
            <a:xfrm>
              <a:off x="2000233" y="3976583"/>
              <a:ext cx="857255" cy="1024052"/>
              <a:chOff x="2000233" y="3976583"/>
              <a:chExt cx="857255" cy="1024052"/>
            </a:xfrm>
          </p:grpSpPr>
          <p:sp>
            <p:nvSpPr>
              <p:cNvPr id="49" name="직사각형 48"/>
              <p:cNvSpPr/>
              <p:nvPr/>
            </p:nvSpPr>
            <p:spPr>
              <a:xfrm>
                <a:off x="2090469" y="4317022"/>
                <a:ext cx="711748" cy="2574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리뷰</a:t>
                </a:r>
                <a:endParaRPr lang="ko-KR" altLang="en-US" dirty="0"/>
              </a:p>
            </p:txBody>
          </p:sp>
          <p:sp>
            <p:nvSpPr>
              <p:cNvPr id="50" name="직사각형 49"/>
              <p:cNvSpPr/>
              <p:nvPr/>
            </p:nvSpPr>
            <p:spPr>
              <a:xfrm>
                <a:off x="2090469" y="4658116"/>
                <a:ext cx="711748" cy="2574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촬영</a:t>
                </a:r>
                <a:endParaRPr lang="ko-KR" altLang="en-US" dirty="0"/>
              </a:p>
            </p:txBody>
          </p:sp>
          <p:cxnSp>
            <p:nvCxnSpPr>
              <p:cNvPr id="51" name="직선 연결선 50"/>
              <p:cNvCxnSpPr/>
              <p:nvPr/>
            </p:nvCxnSpPr>
            <p:spPr>
              <a:xfrm rot="5400000">
                <a:off x="1488209" y="4488607"/>
                <a:ext cx="10240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/>
              <p:cNvCxnSpPr/>
              <p:nvPr/>
            </p:nvCxnSpPr>
            <p:spPr>
              <a:xfrm rot="5400000" flipH="1" flipV="1">
                <a:off x="2345276" y="4488423"/>
                <a:ext cx="1024051" cy="3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직선 연결선 53"/>
            <p:cNvCxnSpPr/>
            <p:nvPr/>
          </p:nvCxnSpPr>
          <p:spPr>
            <a:xfrm>
              <a:off x="2000232" y="4976717"/>
              <a:ext cx="85725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6"/>
          <p:cNvGrpSpPr/>
          <p:nvPr/>
        </p:nvGrpSpPr>
        <p:grpSpPr>
          <a:xfrm>
            <a:off x="2143108" y="4295009"/>
            <a:ext cx="857256" cy="1355069"/>
            <a:chOff x="2000232" y="3976583"/>
            <a:chExt cx="857256" cy="1024052"/>
          </a:xfrm>
        </p:grpSpPr>
        <p:grpSp>
          <p:nvGrpSpPr>
            <p:cNvPr id="7" name="그룹 54"/>
            <p:cNvGrpSpPr/>
            <p:nvPr/>
          </p:nvGrpSpPr>
          <p:grpSpPr>
            <a:xfrm>
              <a:off x="2000233" y="3976583"/>
              <a:ext cx="857255" cy="1024052"/>
              <a:chOff x="2000233" y="3976583"/>
              <a:chExt cx="857255" cy="1024052"/>
            </a:xfrm>
          </p:grpSpPr>
          <p:sp>
            <p:nvSpPr>
              <p:cNvPr id="71" name="직사각형 70"/>
              <p:cNvSpPr/>
              <p:nvPr/>
            </p:nvSpPr>
            <p:spPr>
              <a:xfrm>
                <a:off x="2090469" y="4317022"/>
                <a:ext cx="711748" cy="2574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편집</a:t>
                </a:r>
                <a:endParaRPr lang="ko-KR" altLang="en-US" dirty="0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2090469" y="4658116"/>
                <a:ext cx="711748" cy="2574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메모</a:t>
                </a:r>
                <a:endParaRPr lang="ko-KR" altLang="en-US" dirty="0"/>
              </a:p>
            </p:txBody>
          </p:sp>
          <p:cxnSp>
            <p:nvCxnSpPr>
              <p:cNvPr id="74" name="직선 연결선 73"/>
              <p:cNvCxnSpPr/>
              <p:nvPr/>
            </p:nvCxnSpPr>
            <p:spPr>
              <a:xfrm rot="5400000">
                <a:off x="1488209" y="4488607"/>
                <a:ext cx="10240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75"/>
              <p:cNvCxnSpPr/>
              <p:nvPr/>
            </p:nvCxnSpPr>
            <p:spPr>
              <a:xfrm rot="5400000" flipH="1" flipV="1">
                <a:off x="2345276" y="4488423"/>
                <a:ext cx="1024051" cy="3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직선 연결선 63"/>
            <p:cNvCxnSpPr/>
            <p:nvPr/>
          </p:nvCxnSpPr>
          <p:spPr>
            <a:xfrm>
              <a:off x="2000232" y="4976717"/>
              <a:ext cx="85725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000232" y="5795207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메모장 태스크</a:t>
            </a:r>
            <a:endParaRPr lang="ko-KR" alt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3286116" y="5795207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카메라 태스크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en-US" altLang="ko-KR" sz="1800" dirty="0" err="1" smtClean="0"/>
              <a:t>singleInstance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다른 태스크의 </a:t>
            </a:r>
            <a:r>
              <a:rPr lang="ko-KR" altLang="en-US" sz="1800" dirty="0" err="1" smtClean="0"/>
              <a:t>스택에</a:t>
            </a:r>
            <a:r>
              <a:rPr lang="ko-KR" altLang="en-US" sz="1800" dirty="0" smtClean="0"/>
              <a:t> 쌓지 않는다는 점이 비슷하나 그 위에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쌓을 수 없다는 점이 다르다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singleTask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와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singleInstance</a:t>
            </a:r>
            <a:r>
              <a:rPr lang="ko-KR" altLang="en-US" sz="1800" dirty="0" smtClean="0"/>
              <a:t> 속성의 </a:t>
            </a:r>
            <a:r>
              <a:rPr lang="ko-KR" altLang="en-US" sz="1800" dirty="0" err="1" smtClean="0"/>
              <a:t>액비티비는</a:t>
            </a:r>
            <a:r>
              <a:rPr lang="ko-KR" altLang="en-US" sz="1800" dirty="0" smtClean="0"/>
              <a:t> 항상 </a:t>
            </a:r>
            <a:r>
              <a:rPr lang="en-US" altLang="ko-KR" sz="1800" dirty="0" smtClean="0"/>
              <a:t>MAIN </a:t>
            </a:r>
            <a:r>
              <a:rPr lang="ko-KR" altLang="en-US" sz="1800" dirty="0" smtClean="0"/>
              <a:t>과</a:t>
            </a:r>
            <a:r>
              <a:rPr lang="en-US" altLang="ko-KR" sz="1800" dirty="0" smtClean="0"/>
              <a:t> LAUNCHER </a:t>
            </a:r>
            <a:r>
              <a:rPr lang="ko-KR" altLang="en-US" sz="1800" dirty="0" smtClean="0"/>
              <a:t>카테고리를 가져야 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호출된 상태에서 홈으로 전환해 버리면 </a:t>
            </a:r>
            <a:r>
              <a:rPr lang="ko-KR" altLang="en-US" sz="1800" dirty="0" err="1" smtClean="0"/>
              <a:t>론처</a:t>
            </a:r>
            <a:r>
              <a:rPr lang="ko-KR" altLang="en-US" sz="1800" dirty="0" smtClean="0"/>
              <a:t> 목록에 나타나지 않으므로 호출한 </a:t>
            </a:r>
            <a:r>
              <a:rPr lang="ko-KR" altLang="en-US" sz="1800" dirty="0" err="1" smtClean="0"/>
              <a:t>액티비티가</a:t>
            </a:r>
            <a:r>
              <a:rPr lang="ko-KR" altLang="en-US" sz="1800" dirty="0" smtClean="0"/>
              <a:t> 다시 불러주기 전까지 원래대로 돌아갈 방법이 없다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ko-KR" altLang="en-US" sz="1800" dirty="0" err="1" smtClean="0"/>
              <a:t>액티비티가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스택에서</a:t>
            </a:r>
            <a:r>
              <a:rPr lang="ko-KR" altLang="en-US" sz="1800" dirty="0" smtClean="0"/>
              <a:t> 제거되는 시점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err="1" smtClean="0"/>
              <a:t>액티비티는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finish</a:t>
            </a:r>
            <a:r>
              <a:rPr lang="ko-KR" altLang="en-US" sz="1800" dirty="0" smtClean="0"/>
              <a:t>를 호출해야 제거되며 </a:t>
            </a:r>
            <a:r>
              <a:rPr lang="en-US" altLang="ko-KR" sz="1800" dirty="0" smtClean="0"/>
              <a:t>Back</a:t>
            </a:r>
            <a:r>
              <a:rPr lang="ko-KR" altLang="en-US" sz="1800" dirty="0" smtClean="0"/>
              <a:t>키를 누르면 디폴트로 </a:t>
            </a:r>
            <a:r>
              <a:rPr lang="en-US" altLang="ko-KR" sz="1800" dirty="0" smtClean="0"/>
              <a:t>finish</a:t>
            </a:r>
            <a:r>
              <a:rPr lang="ko-KR" altLang="en-US" sz="1800" dirty="0" smtClean="0"/>
              <a:t>가 호출되므로 이때도 제거된다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오랫동안 백그라운드에서 사용자의 관심을 받지 못하면 시스템이 메모리 확보를 위해 메인 </a:t>
            </a:r>
            <a:r>
              <a:rPr lang="ko-KR" altLang="en-US" sz="1800" dirty="0" err="1" smtClean="0"/>
              <a:t>액티비티만</a:t>
            </a:r>
            <a:r>
              <a:rPr lang="ko-KR" altLang="en-US" sz="1800" dirty="0" smtClean="0"/>
              <a:t> 빼고 나머지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자동으로 제거한다</a:t>
            </a:r>
            <a:r>
              <a:rPr lang="en-US" altLang="ko-KR" sz="1800" dirty="0" smtClean="0"/>
              <a:t>.  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ko-KR" altLang="en-US" sz="1800" dirty="0" err="1" smtClean="0"/>
              <a:t>액티비티가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스택에서</a:t>
            </a:r>
            <a:r>
              <a:rPr lang="ko-KR" altLang="en-US" sz="1800" dirty="0" smtClean="0"/>
              <a:t> 제거되는 시점 </a:t>
            </a: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 이 동작을 수정하고 싶으면 다음 속성을 사용한다</a:t>
            </a:r>
            <a:r>
              <a:rPr lang="en-US" altLang="ko-KR" sz="1800" dirty="0" smtClean="0"/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00232" y="3071810"/>
          <a:ext cx="6786610" cy="2402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429156"/>
              </a:tblGrid>
              <a:tr h="4403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속성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설명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alwaysRetainTaskState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시간이 지나도 모든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액티비티를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유지한다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루트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액티비티에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대해 이 속성을 지정한다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clearTaskOnLaunch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시간과 상관없이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재시작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할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때마다 루트만 빼고 </a:t>
                      </a:r>
                      <a:endParaRPr lang="en-US" altLang="ko-KR" sz="1400" baseline="0" dirty="0" smtClean="0">
                        <a:latin typeface="HY나무M" pitchFamily="18" charset="-127"/>
                        <a:ea typeface="HY나무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나머지를 모두 종료한다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</a:p>
                    <a:p>
                      <a:pPr algn="l" latinLnBrk="1"/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루트에만 이 속성을 지정한다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finishOnTaskLaunch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재시작할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때 이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액티비티를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자동으로 제거한다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개별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액티비티에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지정할 수 있다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인텐트의</a:t>
            </a:r>
            <a:r>
              <a:rPr lang="ko-KR" altLang="en-US" sz="2800" dirty="0" smtClean="0"/>
              <a:t> 플래그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속성은 </a:t>
            </a:r>
            <a:r>
              <a:rPr lang="ko-KR" altLang="en-US" sz="1800" dirty="0" err="1" smtClean="0"/>
              <a:t>액티비티와</a:t>
            </a:r>
            <a:r>
              <a:rPr lang="ko-KR" altLang="en-US" sz="1800" dirty="0" smtClean="0"/>
              <a:t> 태스크의 동작을 섬세하게 통제할 수 있다는 면에서 유용하다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그러나 </a:t>
            </a:r>
            <a:r>
              <a:rPr lang="ko-KR" altLang="en-US" sz="1800" dirty="0" err="1" smtClean="0"/>
              <a:t>매니페스트에</a:t>
            </a:r>
            <a:r>
              <a:rPr lang="ko-KR" altLang="en-US" sz="1800" dirty="0" smtClean="0"/>
              <a:t> 기록되므로 </a:t>
            </a:r>
            <a:r>
              <a:rPr lang="ko-KR" altLang="en-US" sz="1800" dirty="0" err="1" smtClean="0"/>
              <a:t>컴파일시에</a:t>
            </a:r>
            <a:r>
              <a:rPr lang="ko-KR" altLang="en-US" sz="1800" dirty="0" smtClean="0"/>
              <a:t> 속성을 미리 결정해야 한다는 점에서 </a:t>
            </a:r>
            <a:r>
              <a:rPr lang="ko-KR" altLang="en-US" sz="1800" dirty="0" err="1" smtClean="0"/>
              <a:t>활용성이</a:t>
            </a:r>
            <a:r>
              <a:rPr lang="ko-KR" altLang="en-US" sz="1800" dirty="0" smtClean="0"/>
              <a:t> 떨어진다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어떤 </a:t>
            </a:r>
            <a:r>
              <a:rPr lang="ko-KR" altLang="en-US" sz="1800" dirty="0" err="1" smtClean="0"/>
              <a:t>액티비티는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실행중에</a:t>
            </a:r>
            <a:r>
              <a:rPr lang="ko-KR" altLang="en-US" sz="1800" dirty="0" smtClean="0"/>
              <a:t> 조건에 따라 다르게 띄워야 할 경우도 있을 것이다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이때 </a:t>
            </a:r>
            <a:r>
              <a:rPr lang="ko-KR" altLang="en-US" sz="1800" dirty="0" err="1" smtClean="0"/>
              <a:t>인텐트의</a:t>
            </a:r>
            <a:r>
              <a:rPr lang="ko-KR" altLang="en-US" sz="1800" dirty="0" smtClean="0"/>
              <a:t> 플래그를 사용한다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인텐트의</a:t>
            </a:r>
            <a:r>
              <a:rPr lang="ko-KR" altLang="en-US" sz="2800" dirty="0" smtClean="0"/>
              <a:t> 플래그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액티비티와</a:t>
            </a:r>
            <a:r>
              <a:rPr lang="ko-KR" altLang="en-US" sz="1800" dirty="0" smtClean="0"/>
              <a:t> 관련된 주요 플래그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0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71670" y="2912912"/>
          <a:ext cx="6786610" cy="217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786214"/>
              </a:tblGrid>
              <a:tr h="4403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플래그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설명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</a:tr>
              <a:tr h="50440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FLAG_ACTIVITY_NEW_TASK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-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새로운 태스크를 시작한다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FLAG_ACTIVITY_SINGLE_TOP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스택의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제일 위에 있으면 다시 생성하지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않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 </a:t>
                      </a:r>
                      <a:endParaRPr lang="en-US" altLang="ko-KR" sz="1400" dirty="0" smtClean="0">
                        <a:latin typeface="HY나무M" pitchFamily="18" charset="-127"/>
                        <a:ea typeface="HY나무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  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는다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FLAG_ACTIVITY_CLEAR_TOP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액티비티가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스택에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있다면 위쪽의 모든 액</a:t>
                      </a:r>
                      <a:endParaRPr lang="en-US" altLang="ko-KR" sz="1400" baseline="0" dirty="0" smtClean="0">
                        <a:latin typeface="HY나무M" pitchFamily="18" charset="-127"/>
                        <a:ea typeface="HY나무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티비티를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제거하거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새로 생성한다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인텐트의</a:t>
            </a:r>
            <a:r>
              <a:rPr lang="ko-KR" altLang="en-US" sz="2800" dirty="0" smtClean="0"/>
              <a:t> 플래그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- FLAG_ACTIVITY_NEW_TASK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촬영 </a:t>
            </a:r>
            <a:r>
              <a:rPr lang="ko-KR" altLang="en-US" sz="1800" dirty="0" err="1" smtClean="0"/>
              <a:t>액티비티에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singleTask</a:t>
            </a:r>
            <a:r>
              <a:rPr lang="ko-KR" altLang="en-US" sz="1800" dirty="0" smtClean="0"/>
              <a:t>나 </a:t>
            </a:r>
            <a:r>
              <a:rPr lang="en-US" altLang="ko-KR" sz="1800" dirty="0" err="1" smtClean="0"/>
              <a:t>singleInstance</a:t>
            </a:r>
            <a:r>
              <a:rPr lang="en-US" altLang="ko-KR" sz="1800" dirty="0" smtClean="0"/>
              <a:t> </a:t>
            </a:r>
            <a:r>
              <a:rPr lang="ko-KR" altLang="en-US" sz="1800" dirty="0" err="1" smtClean="0"/>
              <a:t>론치</a:t>
            </a:r>
            <a:r>
              <a:rPr lang="ko-KR" altLang="en-US" sz="1800" dirty="0" smtClean="0"/>
              <a:t> 모드를 적용한 것과 동일하되 약간의 예외가 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err="1" smtClean="0"/>
              <a:t>액티비티에</a:t>
            </a:r>
            <a:r>
              <a:rPr lang="ko-KR" altLang="en-US" sz="1800" dirty="0" smtClean="0"/>
              <a:t> 유사성이 지정되어 있고 유사한 태스크가 이미 실행 중이면 그 태스크의 </a:t>
            </a:r>
            <a:r>
              <a:rPr lang="ko-KR" altLang="en-US" sz="1800" dirty="0" err="1" smtClean="0"/>
              <a:t>스택으로</a:t>
            </a:r>
            <a:r>
              <a:rPr lang="ko-KR" altLang="en-US" sz="1800" dirty="0" smtClean="0"/>
              <a:t> 실행된다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유사성은 비슷한 동작을 하는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하나의 그룹으로 모으는 역할을 하는데 아주 특수한 경우가 아니면 잘 사용 되지 않는다</a:t>
            </a:r>
            <a:r>
              <a:rPr lang="en-US" altLang="ko-KR" sz="1800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인텐트의</a:t>
            </a:r>
            <a:r>
              <a:rPr lang="ko-KR" altLang="en-US" sz="2800" dirty="0" smtClean="0"/>
              <a:t> 플래그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- FLAG_ACTIVITY_SINGLE_TOP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err="1" smtClean="0"/>
              <a:t>액티비티에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singleTop</a:t>
            </a:r>
            <a:r>
              <a:rPr lang="en-US" altLang="ko-KR" sz="1800" dirty="0" smtClean="0"/>
              <a:t> </a:t>
            </a:r>
            <a:r>
              <a:rPr lang="ko-KR" altLang="en-US" sz="1800" dirty="0" err="1" smtClean="0"/>
              <a:t>론치</a:t>
            </a:r>
            <a:r>
              <a:rPr lang="ko-KR" altLang="en-US" sz="1800" dirty="0" smtClean="0"/>
              <a:t> 모드 속성을 임시로 부여하는 것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   - FLAG_ACTIVITY_CLEAR_TOP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err="1" smtClean="0"/>
              <a:t>스택에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액티비티가</a:t>
            </a:r>
            <a:r>
              <a:rPr lang="ko-KR" altLang="en-US" sz="1800" dirty="0" smtClean="0"/>
              <a:t> 많이 쌓여 있을 때 위쪽을 한꺼번에 정리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 : CLEAR_TOP</a:t>
            </a:r>
            <a:r>
              <a:rPr lang="ko-KR" altLang="en-US" sz="1800" dirty="0" smtClean="0"/>
              <a:t>을 번역하면 기존 인스턴스를 </a:t>
            </a:r>
            <a:r>
              <a:rPr lang="ko-KR" altLang="en-US" sz="1800" dirty="0" err="1" smtClean="0"/>
              <a:t>지운후</a:t>
            </a:r>
            <a:r>
              <a:rPr lang="ko-KR" altLang="en-US" sz="1800" dirty="0" smtClean="0"/>
              <a:t> 최상위에 새로 생성하라는 뜻이다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  </a:t>
            </a:r>
            <a:r>
              <a:rPr lang="ko-KR" altLang="en-US" sz="1800" dirty="0" smtClean="0"/>
              <a:t>실행 순서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목록 </a:t>
            </a:r>
            <a:r>
              <a:rPr lang="en-US" altLang="ko-KR" sz="1800" dirty="0" smtClean="0"/>
              <a:t>-&gt;  </a:t>
            </a:r>
            <a:r>
              <a:rPr lang="ko-KR" altLang="en-US" sz="1800" dirty="0" smtClean="0"/>
              <a:t>설정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편집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설정</a:t>
            </a:r>
            <a:endParaRPr lang="en-US" altLang="ko-KR" sz="1800" dirty="0" smtClean="0"/>
          </a:p>
        </p:txBody>
      </p:sp>
      <p:grpSp>
        <p:nvGrpSpPr>
          <p:cNvPr id="4" name="그룹 35"/>
          <p:cNvGrpSpPr/>
          <p:nvPr/>
        </p:nvGrpSpPr>
        <p:grpSpPr>
          <a:xfrm>
            <a:off x="2500298" y="5074327"/>
            <a:ext cx="5214974" cy="1355069"/>
            <a:chOff x="2357422" y="5000636"/>
            <a:chExt cx="5214974" cy="1355069"/>
          </a:xfrm>
        </p:grpSpPr>
        <p:grpSp>
          <p:nvGrpSpPr>
            <p:cNvPr id="5" name="그룹 3"/>
            <p:cNvGrpSpPr/>
            <p:nvPr/>
          </p:nvGrpSpPr>
          <p:grpSpPr>
            <a:xfrm>
              <a:off x="2357422" y="5000636"/>
              <a:ext cx="857256" cy="1355069"/>
              <a:chOff x="2000232" y="3976583"/>
              <a:chExt cx="857256" cy="1024052"/>
            </a:xfrm>
          </p:grpSpPr>
          <p:grpSp>
            <p:nvGrpSpPr>
              <p:cNvPr id="11" name="그룹 54"/>
              <p:cNvGrpSpPr/>
              <p:nvPr/>
            </p:nvGrpSpPr>
            <p:grpSpPr>
              <a:xfrm>
                <a:off x="2000233" y="3976583"/>
                <a:ext cx="857255" cy="1024052"/>
                <a:chOff x="2000233" y="3976583"/>
                <a:chExt cx="857255" cy="1024052"/>
              </a:xfrm>
            </p:grpSpPr>
            <p:sp>
              <p:nvSpPr>
                <p:cNvPr id="7" name="직사각형 6"/>
                <p:cNvSpPr/>
                <p:nvPr/>
              </p:nvSpPr>
              <p:spPr>
                <a:xfrm>
                  <a:off x="2090469" y="4317022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설정</a:t>
                  </a:r>
                  <a:endParaRPr lang="ko-KR" altLang="en-US" dirty="0"/>
                </a:p>
              </p:txBody>
            </p:sp>
            <p:sp>
              <p:nvSpPr>
                <p:cNvPr id="8" name="직사각형 7"/>
                <p:cNvSpPr/>
                <p:nvPr/>
              </p:nvSpPr>
              <p:spPr>
                <a:xfrm>
                  <a:off x="2090469" y="4658116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목록</a:t>
                  </a:r>
                  <a:endParaRPr lang="ko-KR" altLang="en-US" dirty="0"/>
                </a:p>
              </p:txBody>
            </p:sp>
            <p:cxnSp>
              <p:nvCxnSpPr>
                <p:cNvPr id="9" name="직선 연결선 8"/>
                <p:cNvCxnSpPr/>
                <p:nvPr/>
              </p:nvCxnSpPr>
              <p:spPr>
                <a:xfrm rot="5400000">
                  <a:off x="1488209" y="4488607"/>
                  <a:ext cx="102404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직선 연결선 9"/>
                <p:cNvCxnSpPr/>
                <p:nvPr/>
              </p:nvCxnSpPr>
              <p:spPr>
                <a:xfrm rot="5400000" flipH="1" flipV="1">
                  <a:off x="2345276" y="4488423"/>
                  <a:ext cx="1024051" cy="3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직선 연결선 5"/>
              <p:cNvCxnSpPr/>
              <p:nvPr/>
            </p:nvCxnSpPr>
            <p:spPr>
              <a:xfrm>
                <a:off x="2000232" y="4976717"/>
                <a:ext cx="85725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그룹 10"/>
            <p:cNvGrpSpPr/>
            <p:nvPr/>
          </p:nvGrpSpPr>
          <p:grpSpPr>
            <a:xfrm>
              <a:off x="3428992" y="5000636"/>
              <a:ext cx="857256" cy="1355069"/>
              <a:chOff x="2000232" y="3976583"/>
              <a:chExt cx="857256" cy="1024052"/>
            </a:xfrm>
          </p:grpSpPr>
          <p:grpSp>
            <p:nvGrpSpPr>
              <p:cNvPr id="18" name="그룹 54"/>
              <p:cNvGrpSpPr/>
              <p:nvPr/>
            </p:nvGrpSpPr>
            <p:grpSpPr>
              <a:xfrm>
                <a:off x="2000233" y="3976583"/>
                <a:ext cx="857255" cy="1024052"/>
                <a:chOff x="2000233" y="3976583"/>
                <a:chExt cx="857255" cy="1024052"/>
              </a:xfrm>
            </p:grpSpPr>
            <p:sp>
              <p:nvSpPr>
                <p:cNvPr id="14" name="직사각형 13"/>
                <p:cNvSpPr/>
                <p:nvPr/>
              </p:nvSpPr>
              <p:spPr>
                <a:xfrm>
                  <a:off x="2090469" y="4317022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설정</a:t>
                  </a:r>
                  <a:endParaRPr lang="ko-KR" altLang="en-US" dirty="0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2090469" y="4658116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목록</a:t>
                  </a:r>
                  <a:endParaRPr lang="ko-KR" altLang="en-US" dirty="0"/>
                </a:p>
              </p:txBody>
            </p:sp>
            <p:cxnSp>
              <p:nvCxnSpPr>
                <p:cNvPr id="16" name="직선 연결선 15"/>
                <p:cNvCxnSpPr/>
                <p:nvPr/>
              </p:nvCxnSpPr>
              <p:spPr>
                <a:xfrm rot="5400000">
                  <a:off x="1488209" y="4488607"/>
                  <a:ext cx="102404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직선 연결선 16"/>
                <p:cNvCxnSpPr/>
                <p:nvPr/>
              </p:nvCxnSpPr>
              <p:spPr>
                <a:xfrm rot="5400000" flipH="1" flipV="1">
                  <a:off x="2345276" y="4488423"/>
                  <a:ext cx="1024051" cy="3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직선 연결선 12"/>
              <p:cNvCxnSpPr/>
              <p:nvPr/>
            </p:nvCxnSpPr>
            <p:spPr>
              <a:xfrm>
                <a:off x="2000232" y="4976717"/>
                <a:ext cx="85725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그룹 17"/>
            <p:cNvGrpSpPr/>
            <p:nvPr/>
          </p:nvGrpSpPr>
          <p:grpSpPr>
            <a:xfrm>
              <a:off x="6715140" y="5000636"/>
              <a:ext cx="857256" cy="1355069"/>
              <a:chOff x="2000232" y="3976583"/>
              <a:chExt cx="857256" cy="1024052"/>
            </a:xfrm>
          </p:grpSpPr>
          <p:grpSp>
            <p:nvGrpSpPr>
              <p:cNvPr id="26" name="그룹 54"/>
              <p:cNvGrpSpPr/>
              <p:nvPr/>
            </p:nvGrpSpPr>
            <p:grpSpPr>
              <a:xfrm>
                <a:off x="2000233" y="3976583"/>
                <a:ext cx="857255" cy="1024052"/>
                <a:chOff x="2000233" y="3976583"/>
                <a:chExt cx="857255" cy="1024052"/>
              </a:xfrm>
            </p:grpSpPr>
            <p:sp>
              <p:nvSpPr>
                <p:cNvPr id="21" name="직사각형 20"/>
                <p:cNvSpPr/>
                <p:nvPr/>
              </p:nvSpPr>
              <p:spPr>
                <a:xfrm>
                  <a:off x="2090469" y="4317022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설정</a:t>
                  </a:r>
                  <a:endParaRPr lang="ko-KR" altLang="en-US" dirty="0"/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2090469" y="4658116"/>
                  <a:ext cx="711748" cy="2574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ko-KR" altLang="en-US" dirty="0" smtClean="0"/>
                    <a:t>목록</a:t>
                  </a:r>
                  <a:endParaRPr lang="ko-KR" altLang="en-US" dirty="0"/>
                </a:p>
              </p:txBody>
            </p:sp>
            <p:cxnSp>
              <p:nvCxnSpPr>
                <p:cNvPr id="23" name="직선 연결선 22"/>
                <p:cNvCxnSpPr/>
                <p:nvPr/>
              </p:nvCxnSpPr>
              <p:spPr>
                <a:xfrm rot="5400000">
                  <a:off x="1488209" y="4488607"/>
                  <a:ext cx="102404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직선 연결선 23"/>
                <p:cNvCxnSpPr/>
                <p:nvPr/>
              </p:nvCxnSpPr>
              <p:spPr>
                <a:xfrm rot="5400000" flipH="1" flipV="1">
                  <a:off x="2345276" y="4488423"/>
                  <a:ext cx="1024051" cy="3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직선 연결선 19"/>
              <p:cNvCxnSpPr/>
              <p:nvPr/>
            </p:nvCxnSpPr>
            <p:spPr>
              <a:xfrm>
                <a:off x="2000232" y="4976717"/>
                <a:ext cx="85725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직사각형 24"/>
            <p:cNvSpPr/>
            <p:nvPr/>
          </p:nvSpPr>
          <p:spPr>
            <a:xfrm>
              <a:off x="3518536" y="5000636"/>
              <a:ext cx="711748" cy="3407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편집</a:t>
              </a:r>
              <a:endParaRPr lang="ko-KR" altLang="en-US" dirty="0"/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4429124" y="5141923"/>
              <a:ext cx="500066" cy="1588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5400000">
              <a:off x="4679157" y="5391956"/>
              <a:ext cx="500066" cy="1588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rot="10800000">
              <a:off x="4429124" y="5641989"/>
              <a:ext cx="500066" cy="1588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/>
            <p:nvPr/>
          </p:nvCxnSpPr>
          <p:spPr>
            <a:xfrm>
              <a:off x="4429124" y="5929330"/>
              <a:ext cx="2071702" cy="158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929190" y="5072074"/>
              <a:ext cx="16430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>
                  <a:latin typeface="HY나무B" pitchFamily="18" charset="-127"/>
                  <a:ea typeface="HY나무B" pitchFamily="18" charset="-127"/>
                </a:rPr>
                <a:t>제거 후</a:t>
              </a:r>
              <a:endParaRPr lang="en-US" altLang="ko-KR" sz="1600" dirty="0" smtClean="0">
                <a:latin typeface="HY나무B" pitchFamily="18" charset="-127"/>
                <a:ea typeface="HY나무B" pitchFamily="18" charset="-127"/>
              </a:endParaRPr>
            </a:p>
            <a:p>
              <a:r>
                <a:rPr lang="ko-KR" altLang="en-US" sz="1600" dirty="0" smtClean="0">
                  <a:latin typeface="HY나무B" pitchFamily="18" charset="-127"/>
                  <a:ea typeface="HY나무B" pitchFamily="18" charset="-127"/>
                </a:rPr>
                <a:t>새로 생성한다</a:t>
              </a:r>
              <a:r>
                <a:rPr lang="en-US" altLang="ko-KR" sz="1600" dirty="0" smtClean="0">
                  <a:latin typeface="HY나무B" pitchFamily="18" charset="-127"/>
                  <a:ea typeface="HY나무B" pitchFamily="18" charset="-127"/>
                </a:rPr>
                <a:t>.</a:t>
              </a:r>
              <a:endParaRPr lang="ko-KR" altLang="en-US" sz="1600" dirty="0">
                <a:latin typeface="HY나무B" pitchFamily="18" charset="-127"/>
                <a:ea typeface="HY나무B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   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프로세스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태스크</a:t>
            </a:r>
            <a:r>
              <a:rPr lang="en-US" altLang="ko-KR" sz="1800" dirty="0" smtClean="0"/>
              <a:t> ,</a:t>
            </a:r>
            <a:r>
              <a:rPr lang="ko-KR" altLang="en-US" sz="1800" dirty="0" err="1" smtClean="0"/>
              <a:t>론치</a:t>
            </a:r>
            <a:r>
              <a:rPr lang="ko-KR" altLang="en-US" sz="1800" dirty="0" smtClean="0"/>
              <a:t> 모드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인텐트의</a:t>
            </a:r>
            <a:r>
              <a:rPr lang="ko-KR" altLang="en-US" sz="1800" dirty="0" smtClean="0"/>
              <a:t> 플래그</a:t>
            </a:r>
            <a:r>
              <a:rPr lang="en-US" altLang="ko-KR" sz="1800" dirty="0" smtClean="0"/>
              <a:t>, Application</a:t>
            </a:r>
          </a:p>
          <a:p>
            <a:pPr>
              <a:buNone/>
            </a:pPr>
            <a:endParaRPr lang="en-US" altLang="ko-KR" sz="2800" dirty="0" smtClean="0"/>
          </a:p>
          <a:p>
            <a:r>
              <a:rPr lang="en-US" altLang="ko-KR" sz="2800" dirty="0" smtClean="0"/>
              <a:t>Window</a:t>
            </a:r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err="1" smtClean="0"/>
              <a:t>타이틀바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레이아웃 채우기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윈도우관리자</a:t>
            </a:r>
            <a:r>
              <a:rPr lang="en-US" altLang="ko-KR" sz="1800" dirty="0" smtClean="0"/>
              <a:t>, 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ko-KR" altLang="en-US" sz="1800" dirty="0" smtClean="0"/>
              <a:t>드래그하여 항목순서 변경</a:t>
            </a:r>
            <a:endParaRPr lang="en-US" altLang="ko-KR" sz="1800" dirty="0" smtClean="0"/>
          </a:p>
          <a:p>
            <a:pPr>
              <a:buNone/>
            </a:pPr>
            <a:endParaRPr lang="en-US" altLang="ko-KR" sz="2000" dirty="0" smtClean="0"/>
          </a:p>
          <a:p>
            <a:r>
              <a:rPr lang="ko-KR" altLang="en-US" sz="2800" dirty="0" smtClean="0"/>
              <a:t>패키지관리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smtClean="0"/>
              <a:t>외부 메모리에 </a:t>
            </a:r>
            <a:r>
              <a:rPr lang="ko-KR" altLang="en-US" sz="1800" dirty="0" err="1" smtClean="0"/>
              <a:t>앱</a:t>
            </a:r>
            <a:r>
              <a:rPr lang="ko-KR" altLang="en-US" sz="1800" dirty="0" smtClean="0"/>
              <a:t> 설치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백업 및 복구</a:t>
            </a:r>
            <a:endParaRPr lang="en-US" altLang="ko-KR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Application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안드로이드</a:t>
            </a:r>
            <a:r>
              <a:rPr lang="ko-KR" altLang="en-US" sz="1800" dirty="0" smtClean="0"/>
              <a:t> 전체의 객체 계층</a:t>
            </a:r>
            <a:endParaRPr lang="en-US" altLang="ko-KR" sz="1800" dirty="0" smtClean="0"/>
          </a:p>
        </p:txBody>
      </p:sp>
      <p:grpSp>
        <p:nvGrpSpPr>
          <p:cNvPr id="4" name="그룹 43"/>
          <p:cNvGrpSpPr/>
          <p:nvPr/>
        </p:nvGrpSpPr>
        <p:grpSpPr>
          <a:xfrm>
            <a:off x="2428860" y="2928934"/>
            <a:ext cx="6143668" cy="3214710"/>
            <a:chOff x="2428860" y="2928934"/>
            <a:chExt cx="6143668" cy="3214710"/>
          </a:xfrm>
        </p:grpSpPr>
        <p:grpSp>
          <p:nvGrpSpPr>
            <p:cNvPr id="5" name="그룹 35"/>
            <p:cNvGrpSpPr/>
            <p:nvPr/>
          </p:nvGrpSpPr>
          <p:grpSpPr>
            <a:xfrm>
              <a:off x="2428860" y="2928934"/>
              <a:ext cx="6143668" cy="1912350"/>
              <a:chOff x="2428860" y="2928934"/>
              <a:chExt cx="6143668" cy="1912350"/>
            </a:xfrm>
          </p:grpSpPr>
          <p:grpSp>
            <p:nvGrpSpPr>
              <p:cNvPr id="6" name="그룹 35"/>
              <p:cNvGrpSpPr/>
              <p:nvPr/>
            </p:nvGrpSpPr>
            <p:grpSpPr>
              <a:xfrm>
                <a:off x="2428860" y="2928934"/>
                <a:ext cx="5269292" cy="1214446"/>
                <a:chOff x="2285984" y="2855243"/>
                <a:chExt cx="5269292" cy="1214446"/>
              </a:xfrm>
            </p:grpSpPr>
            <p:grpSp>
              <p:nvGrpSpPr>
                <p:cNvPr id="9" name="그룹 54"/>
                <p:cNvGrpSpPr/>
                <p:nvPr/>
              </p:nvGrpSpPr>
              <p:grpSpPr>
                <a:xfrm>
                  <a:off x="2285984" y="2855244"/>
                  <a:ext cx="1926194" cy="340714"/>
                  <a:chOff x="1928794" y="2355268"/>
                  <a:chExt cx="1926194" cy="257484"/>
                </a:xfrm>
              </p:grpSpPr>
              <p:sp>
                <p:nvSpPr>
                  <p:cNvPr id="7" name="직사각형 6"/>
                  <p:cNvSpPr/>
                  <p:nvPr/>
                </p:nvSpPr>
                <p:spPr>
                  <a:xfrm>
                    <a:off x="1928794" y="2355268"/>
                    <a:ext cx="711748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OS</a:t>
                    </a:r>
                    <a:endParaRPr lang="ko-KR" altLang="en-US" dirty="0"/>
                  </a:p>
                </p:txBody>
              </p:sp>
              <p:sp>
                <p:nvSpPr>
                  <p:cNvPr id="8" name="직사각형 7"/>
                  <p:cNvSpPr/>
                  <p:nvPr/>
                </p:nvSpPr>
                <p:spPr>
                  <a:xfrm>
                    <a:off x="3143240" y="2355268"/>
                    <a:ext cx="711748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VM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0" name="그룹 54"/>
                <p:cNvGrpSpPr/>
                <p:nvPr/>
              </p:nvGrpSpPr>
              <p:grpSpPr>
                <a:xfrm>
                  <a:off x="4143372" y="2855243"/>
                  <a:ext cx="3411904" cy="1214446"/>
                  <a:chOff x="2714612" y="2355269"/>
                  <a:chExt cx="3411904" cy="917781"/>
                </a:xfrm>
              </p:grpSpPr>
              <p:sp>
                <p:nvSpPr>
                  <p:cNvPr id="14" name="직사각형 13"/>
                  <p:cNvSpPr/>
                  <p:nvPr/>
                </p:nvSpPr>
                <p:spPr>
                  <a:xfrm>
                    <a:off x="4769194" y="2355269"/>
                    <a:ext cx="1357322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Application</a:t>
                    </a:r>
                    <a:endParaRPr lang="ko-KR" altLang="en-US" dirty="0"/>
                  </a:p>
                </p:txBody>
              </p:sp>
              <p:sp>
                <p:nvSpPr>
                  <p:cNvPr id="15" name="직사각형 14"/>
                  <p:cNvSpPr/>
                  <p:nvPr/>
                </p:nvSpPr>
                <p:spPr>
                  <a:xfrm>
                    <a:off x="2714612" y="3015566"/>
                    <a:ext cx="928694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Service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1" name="그룹 54"/>
                <p:cNvGrpSpPr/>
                <p:nvPr/>
              </p:nvGrpSpPr>
              <p:grpSpPr>
                <a:xfrm>
                  <a:off x="5286380" y="3728973"/>
                  <a:ext cx="2143140" cy="340715"/>
                  <a:chOff x="571472" y="3015563"/>
                  <a:chExt cx="2143140" cy="257485"/>
                </a:xfrm>
              </p:grpSpPr>
              <p:sp>
                <p:nvSpPr>
                  <p:cNvPr id="21" name="직사각형 20"/>
                  <p:cNvSpPr/>
                  <p:nvPr/>
                </p:nvSpPr>
                <p:spPr>
                  <a:xfrm>
                    <a:off x="571472" y="3015564"/>
                    <a:ext cx="711748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BR</a:t>
                    </a:r>
                    <a:endParaRPr lang="ko-KR" altLang="en-US" dirty="0"/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>
                  <a:xfrm>
                    <a:off x="1643042" y="3015563"/>
                    <a:ext cx="1071570" cy="257484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dirty="0" smtClean="0"/>
                      <a:t>Activity</a:t>
                    </a:r>
                    <a:endParaRPr lang="ko-KR" altLang="en-US" dirty="0"/>
                  </a:p>
                </p:txBody>
              </p:sp>
            </p:grpSp>
            <p:sp>
              <p:nvSpPr>
                <p:cNvPr id="25" name="직사각형 24"/>
                <p:cNvSpPr/>
                <p:nvPr/>
              </p:nvSpPr>
              <p:spPr>
                <a:xfrm>
                  <a:off x="4670597" y="2855243"/>
                  <a:ext cx="1068938" cy="500066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400" dirty="0" smtClean="0"/>
                    <a:t>Process</a:t>
                  </a:r>
                </a:p>
                <a:p>
                  <a:pPr algn="ctr"/>
                  <a:r>
                    <a:rPr lang="en-US" altLang="ko-KR" sz="1400" dirty="0" smtClean="0"/>
                    <a:t>(Task</a:t>
                  </a:r>
                  <a:r>
                    <a:rPr lang="en-US" altLang="ko-KR" dirty="0" smtClean="0"/>
                    <a:t>)</a:t>
                  </a:r>
                  <a:endParaRPr lang="ko-KR" altLang="en-US" dirty="0"/>
                </a:p>
              </p:txBody>
            </p:sp>
          </p:grpSp>
          <p:sp>
            <p:nvSpPr>
              <p:cNvPr id="32" name="직사각형 31"/>
              <p:cNvSpPr/>
              <p:nvPr/>
            </p:nvSpPr>
            <p:spPr>
              <a:xfrm>
                <a:off x="7860780" y="3802666"/>
                <a:ext cx="711748" cy="34071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</a:t>
                </a:r>
                <a:endParaRPr lang="ko-KR" altLang="en-US" dirty="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6508378" y="4500570"/>
                <a:ext cx="1064018" cy="34071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Window</a:t>
                </a:r>
                <a:endParaRPr lang="ko-KR" altLang="en-US" dirty="0"/>
              </a:p>
            </p:txBody>
          </p:sp>
        </p:grpSp>
        <p:sp>
          <p:nvSpPr>
            <p:cNvPr id="37" name="직사각형 36"/>
            <p:cNvSpPr/>
            <p:nvPr/>
          </p:nvSpPr>
          <p:spPr>
            <a:xfrm>
              <a:off x="6500826" y="5159988"/>
              <a:ext cx="1071570" cy="34071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Layout</a:t>
              </a:r>
              <a:endParaRPr lang="ko-KR" altLang="en-US" dirty="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6500826" y="5802930"/>
              <a:ext cx="1071570" cy="34071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View</a:t>
              </a:r>
              <a:endParaRPr lang="ko-KR" altLang="en-US" dirty="0"/>
            </a:p>
          </p:txBody>
        </p:sp>
      </p:grpSp>
      <p:cxnSp>
        <p:nvCxnSpPr>
          <p:cNvPr id="40" name="직선 화살표 연결선 39"/>
          <p:cNvCxnSpPr/>
          <p:nvPr/>
        </p:nvCxnSpPr>
        <p:spPr>
          <a:xfrm>
            <a:off x="3214678" y="3125142"/>
            <a:ext cx="357190" cy="384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4419085" y="3139407"/>
            <a:ext cx="357190" cy="384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>
            <a:off x="5929322" y="3143248"/>
            <a:ext cx="357190" cy="384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rot="10800000" flipV="1">
            <a:off x="5072067" y="3286916"/>
            <a:ext cx="1429557" cy="42783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rot="10800000" flipV="1">
            <a:off x="5929322" y="3286122"/>
            <a:ext cx="785818" cy="42863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14" idx="2"/>
            <a:endCxn id="22" idx="0"/>
          </p:cNvCxnSpPr>
          <p:nvPr/>
        </p:nvCxnSpPr>
        <p:spPr>
          <a:xfrm rot="16200000" flipH="1">
            <a:off x="6761542" y="3527597"/>
            <a:ext cx="533018" cy="1712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>
            <a:off x="7384277" y="3286125"/>
            <a:ext cx="688185" cy="428627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>
            <a:stCxn id="22" idx="2"/>
            <a:endCxn id="33" idx="0"/>
          </p:cNvCxnSpPr>
          <p:nvPr/>
        </p:nvCxnSpPr>
        <p:spPr>
          <a:xfrm rot="16200000" flipH="1">
            <a:off x="6859904" y="4320087"/>
            <a:ext cx="357190" cy="377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>
            <a:stCxn id="33" idx="2"/>
            <a:endCxn id="37" idx="0"/>
          </p:cNvCxnSpPr>
          <p:nvPr/>
        </p:nvCxnSpPr>
        <p:spPr>
          <a:xfrm rot="5400000">
            <a:off x="6879147" y="4998748"/>
            <a:ext cx="318704" cy="377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37" idx="2"/>
            <a:endCxn id="38" idx="0"/>
          </p:cNvCxnSpPr>
          <p:nvPr/>
        </p:nvCxnSpPr>
        <p:spPr>
          <a:xfrm rot="5400000">
            <a:off x="6885497" y="5651816"/>
            <a:ext cx="302228" cy="158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143800" cy="4429157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Application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전역 정보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자바는 전역이라는 개념이 없다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그러나 현실적으로는 필요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프로그램 전체에서 </a:t>
            </a:r>
            <a:r>
              <a:rPr lang="ko-KR" altLang="en-US" sz="1800" dirty="0" err="1" smtClean="0"/>
              <a:t>참고해야하는</a:t>
            </a:r>
            <a:r>
              <a:rPr lang="ko-KR" altLang="en-US" sz="1800" dirty="0" smtClean="0"/>
              <a:t> 정보는 보통 메인 </a:t>
            </a:r>
            <a:r>
              <a:rPr lang="ko-KR" altLang="en-US" sz="1800" dirty="0" err="1" smtClean="0"/>
              <a:t>액티비티의</a:t>
            </a:r>
            <a:r>
              <a:rPr lang="ko-KR" altLang="en-US" sz="1800" dirty="0" smtClean="0"/>
              <a:t> 멤버로 선언한다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-  </a:t>
            </a:r>
            <a:r>
              <a:rPr lang="ko-KR" altLang="en-US" sz="1800" dirty="0" smtClean="0"/>
              <a:t>그러나 주로 먼저 실행되지만 반드시 먼저 실행 되는 것은 </a:t>
            </a:r>
            <a:r>
              <a:rPr lang="en-US" altLang="ko-KR" sz="1800" dirty="0" smtClean="0"/>
              <a:t>	</a:t>
            </a:r>
            <a:r>
              <a:rPr lang="ko-KR" altLang="en-US" sz="1800" dirty="0" smtClean="0"/>
              <a:t>아니다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          - </a:t>
            </a:r>
            <a:r>
              <a:rPr lang="ko-KR" altLang="en-US" sz="1800" dirty="0" smtClean="0"/>
              <a:t>유일한 </a:t>
            </a:r>
            <a:r>
              <a:rPr lang="ko-KR" altLang="en-US" sz="1800" dirty="0" err="1" smtClean="0"/>
              <a:t>진입점이</a:t>
            </a:r>
            <a:r>
              <a:rPr lang="ko-KR" altLang="en-US" sz="1800" dirty="0" smtClean="0"/>
              <a:t> 없으므로 전역정보를 초기화할 시점도 마</a:t>
            </a:r>
            <a:r>
              <a:rPr lang="en-US" altLang="ko-KR" sz="1800" dirty="0" smtClean="0"/>
              <a:t>      	</a:t>
            </a:r>
            <a:r>
              <a:rPr lang="ko-KR" altLang="en-US" sz="1800" dirty="0" err="1" smtClean="0"/>
              <a:t>땅치</a:t>
            </a:r>
            <a:r>
              <a:rPr lang="ko-KR" altLang="en-US" sz="1800" dirty="0" smtClean="0"/>
              <a:t> 않다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143800" cy="4429157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Application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전역 정보 </a:t>
            </a:r>
            <a:r>
              <a:rPr lang="en-US" altLang="ko-KR" sz="1800" dirty="0" smtClean="0"/>
              <a:t>(Application)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err="1" smtClean="0"/>
              <a:t>안드로이드는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Application </a:t>
            </a:r>
            <a:r>
              <a:rPr lang="ko-KR" altLang="en-US" sz="1800" dirty="0" smtClean="0"/>
              <a:t>클래스를 제공한다</a:t>
            </a:r>
            <a:r>
              <a:rPr lang="en-US" altLang="ko-KR" sz="1800" dirty="0" smtClean="0"/>
              <a:t>.(</a:t>
            </a:r>
            <a:r>
              <a:rPr lang="ko-KR" altLang="en-US" sz="1800" dirty="0" smtClean="0"/>
              <a:t>문제 해결 위해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객체를 </a:t>
            </a:r>
            <a:r>
              <a:rPr lang="ko-KR" altLang="en-US" sz="1800" dirty="0" err="1" smtClean="0"/>
              <a:t>매니페스트에</a:t>
            </a:r>
            <a:r>
              <a:rPr lang="ko-KR" altLang="en-US" sz="1800" dirty="0" smtClean="0"/>
              <a:t> 기록해두면 모든 컴포넌트보다 우선적으로 생성되며 유일한 객체만 생성되므로 전역변수를 두기에 최적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: Application </a:t>
            </a:r>
            <a:r>
              <a:rPr lang="ko-KR" altLang="en-US" sz="1800" dirty="0" smtClean="0"/>
              <a:t>객체의 </a:t>
            </a:r>
            <a:r>
              <a:rPr lang="ko-KR" altLang="en-US" sz="1800" dirty="0" err="1" smtClean="0"/>
              <a:t>맴버는</a:t>
            </a:r>
            <a:r>
              <a:rPr lang="ko-KR" altLang="en-US" sz="1800" dirty="0" smtClean="0"/>
              <a:t> 프로세스의 어디에서나 참조 가능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Application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콜백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메서드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- final Application </a:t>
            </a:r>
            <a:r>
              <a:rPr lang="en-US" altLang="ko-KR" sz="1800" dirty="0" err="1" smtClean="0"/>
              <a:t>getApplication</a:t>
            </a:r>
            <a:r>
              <a:rPr lang="en-US" altLang="ko-KR" sz="1800" dirty="0" smtClean="0"/>
              <a:t> ()</a:t>
            </a:r>
          </a:p>
          <a:p>
            <a:pPr>
              <a:buNone/>
            </a:pPr>
            <a:r>
              <a:rPr lang="en-US" altLang="ko-KR" sz="1800" dirty="0" smtClean="0"/>
              <a:t>    : </a:t>
            </a:r>
            <a:r>
              <a:rPr lang="ko-KR" altLang="en-US" sz="1800" dirty="0" err="1" smtClean="0"/>
              <a:t>액티비티나</a:t>
            </a:r>
            <a:r>
              <a:rPr lang="ko-KR" altLang="en-US" sz="1800" dirty="0" smtClean="0"/>
              <a:t> 서비스에서는 다음 </a:t>
            </a:r>
            <a:r>
              <a:rPr lang="ko-KR" altLang="en-US" sz="1800" dirty="0" err="1" smtClean="0"/>
              <a:t>메서드로</a:t>
            </a:r>
            <a:r>
              <a:rPr lang="ko-KR" altLang="en-US" sz="1800" dirty="0" smtClean="0"/>
              <a:t> 응용프로그램 객체를 구한다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: </a:t>
            </a:r>
            <a:r>
              <a:rPr lang="ko-KR" altLang="en-US" sz="1800" dirty="0" smtClean="0"/>
              <a:t>추가 필드 선언을 위해 보통 상속을 받으므로 캐스팅은 필요</a:t>
            </a:r>
            <a:r>
              <a:rPr lang="en-US" altLang="ko-KR" sz="1800" dirty="0" smtClean="0"/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71670" y="2802896"/>
          <a:ext cx="6858048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5804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public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 void </a:t>
                      </a:r>
                      <a:r>
                        <a:rPr lang="en-US" altLang="ko-KR" b="1" baseline="0" dirty="0" err="1" smtClean="0">
                          <a:latin typeface="HY나무B" pitchFamily="18" charset="-127"/>
                          <a:ea typeface="HY나무B" pitchFamily="18" charset="-127"/>
                        </a:rPr>
                        <a:t>onCreate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()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public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 void </a:t>
                      </a:r>
                      <a:r>
                        <a:rPr lang="en-US" altLang="ko-KR" b="1" baseline="0" dirty="0" err="1" smtClean="0">
                          <a:latin typeface="HY나무B" pitchFamily="18" charset="-127"/>
                          <a:ea typeface="HY나무B" pitchFamily="18" charset="-127"/>
                        </a:rPr>
                        <a:t>onTerminate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()</a:t>
                      </a:r>
                      <a:endParaRPr lang="ko-KR" altLang="en-US" b="1" dirty="0" smtClean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public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 void </a:t>
                      </a:r>
                      <a:r>
                        <a:rPr lang="en-US" altLang="ko-KR" b="1" baseline="0" dirty="0" err="1" smtClean="0">
                          <a:latin typeface="HY나무B" pitchFamily="18" charset="-127"/>
                          <a:ea typeface="HY나무B" pitchFamily="18" charset="-127"/>
                        </a:rPr>
                        <a:t>onConfigurationChanged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(Configuration </a:t>
                      </a:r>
                      <a:r>
                        <a:rPr lang="en-US" altLang="ko-KR" b="1" baseline="0" dirty="0" err="1" smtClean="0">
                          <a:latin typeface="HY나무B" pitchFamily="18" charset="-127"/>
                          <a:ea typeface="HY나무B" pitchFamily="18" charset="-127"/>
                        </a:rPr>
                        <a:t>newConfig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)</a:t>
                      </a:r>
                      <a:endParaRPr lang="ko-KR" altLang="en-US" b="1" dirty="0" smtClean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public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 void </a:t>
                      </a:r>
                      <a:r>
                        <a:rPr lang="en-US" altLang="ko-KR" b="1" baseline="0" dirty="0" err="1" smtClean="0">
                          <a:latin typeface="HY나무B" pitchFamily="18" charset="-127"/>
                          <a:ea typeface="HY나무B" pitchFamily="18" charset="-127"/>
                        </a:rPr>
                        <a:t>onLowMemory</a:t>
                      </a:r>
                      <a:r>
                        <a:rPr lang="en-US" altLang="ko-KR" b="1" baseline="0" dirty="0" smtClean="0">
                          <a:latin typeface="HY나무B" pitchFamily="18" charset="-127"/>
                          <a:ea typeface="HY나무B" pitchFamily="18" charset="-127"/>
                        </a:rPr>
                        <a:t>()</a:t>
                      </a:r>
                      <a:endParaRPr lang="ko-KR" altLang="en-US" b="1" dirty="0" smtClean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143800" cy="4429157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Window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en-US" altLang="ko-KR" sz="1800" dirty="0" err="1" smtClean="0"/>
              <a:t>getWindow</a:t>
            </a:r>
            <a:r>
              <a:rPr lang="en-US" altLang="ko-KR" sz="1800" dirty="0" smtClean="0"/>
              <a:t> : </a:t>
            </a:r>
            <a:r>
              <a:rPr lang="ko-KR" altLang="en-US" sz="1800" dirty="0" smtClean="0"/>
              <a:t>윈도우 객체를 언제든지 </a:t>
            </a:r>
            <a:r>
              <a:rPr lang="ko-KR" altLang="en-US" sz="1800" dirty="0" err="1" smtClean="0"/>
              <a:t>얻을수</a:t>
            </a:r>
            <a:r>
              <a:rPr lang="ko-KR" altLang="en-US" sz="1800" dirty="0" smtClean="0"/>
              <a:t> 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                  : </a:t>
            </a:r>
            <a:r>
              <a:rPr lang="ko-KR" altLang="en-US" sz="1800" dirty="0" err="1" smtClean="0"/>
              <a:t>액티비티의</a:t>
            </a:r>
            <a:r>
              <a:rPr lang="ko-KR" altLang="en-US" sz="1800" dirty="0" smtClean="0"/>
              <a:t> 모양이나 동작에 대해 여러 조작 가능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다음 </a:t>
            </a:r>
            <a:r>
              <a:rPr lang="ko-KR" altLang="en-US" sz="1800" dirty="0" err="1" smtClean="0"/>
              <a:t>메서드를</a:t>
            </a:r>
            <a:r>
              <a:rPr lang="ko-KR" altLang="en-US" sz="1800" dirty="0" smtClean="0"/>
              <a:t> 호출하여 윈도우의 확장 기능을 활성화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: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Window.requestFeature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featureId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     :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Activity.requestWindowFeature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featureId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 </a:t>
            </a:r>
            <a:r>
              <a:rPr lang="ko-KR" altLang="en-US" sz="1800" dirty="0" err="1" smtClean="0"/>
              <a:t>필요한만큼</a:t>
            </a:r>
            <a:r>
              <a:rPr lang="ko-KR" altLang="en-US" sz="1800" dirty="0" smtClean="0"/>
              <a:t> 여러 번 호출할 수는 있지만 동시에 적용 할 수 없는 배타적인 기능도 있다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Window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원하는 기능을 활성화 할 수는 있지만 일단 활성화된 기능을 끄는 방법은 </a:t>
            </a:r>
            <a:r>
              <a:rPr lang="ko-KR" altLang="en-US" sz="1800" dirty="0" smtClean="0"/>
              <a:t>제공되지 </a:t>
            </a:r>
            <a:r>
              <a:rPr lang="ko-KR" altLang="en-US" sz="1800" dirty="0" smtClean="0"/>
              <a:t>않는다</a:t>
            </a:r>
            <a:r>
              <a:rPr lang="en-US" altLang="ko-KR" sz="1800" dirty="0" smtClean="0"/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71670" y="2940584"/>
          <a:ext cx="6858048" cy="356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33"/>
                <a:gridCol w="3643315"/>
              </a:tblGrid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기능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설명</a:t>
                      </a:r>
                      <a:endParaRPr lang="ko-KR" altLang="en-US" sz="1200" dirty="0"/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DEFAULT_FEATURES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기본기능이다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4164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FEATURE_CONTEXT_MENU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컨텍스트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메뉴를 쓸 수 있다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r>
                        <a:rPr lang="en-US" altLang="ko-KR" sz="1100" baseline="0" dirty="0" smtClean="0">
                          <a:latin typeface="HY나무L" pitchFamily="18" charset="-127"/>
                          <a:ea typeface="HY나무L" pitchFamily="18" charset="-127"/>
                        </a:rPr>
                        <a:t> 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디폴트로 이 기능은 선택되어 있다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FEATURE_CUSTOM_TITLE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커스텀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타이틀 바를 사용한다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FEATURE_PROGRESS</a:t>
                      </a:r>
                      <a:endParaRPr lang="ko-KR" altLang="en-US" sz="1100" dirty="0" smtClean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타이틀바에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막대 모양의 </a:t>
                      </a:r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프로그래스를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표시한다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FEATURE_INDETERMINATE_PROGRESS</a:t>
                      </a:r>
                      <a:endParaRPr lang="ko-KR" altLang="en-US" sz="1100" dirty="0" smtClean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타이틀바에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원형의 </a:t>
                      </a:r>
                      <a:r>
                        <a:rPr lang="ko-KR" altLang="en-US" sz="1100" dirty="0" err="1" smtClean="0">
                          <a:latin typeface="HY나무L" pitchFamily="18" charset="-127"/>
                          <a:ea typeface="HY나무L" pitchFamily="18" charset="-127"/>
                        </a:rPr>
                        <a:t>프로그래스를</a:t>
                      </a:r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 표시한다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FEATURE_LEFT_ICON</a:t>
                      </a:r>
                      <a:endParaRPr lang="ko-KR" altLang="en-US" sz="1100" dirty="0" smtClean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아이콘은 왼쪽에 놓는다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FEATURE_RIGHT_ICON</a:t>
                      </a:r>
                      <a:endParaRPr lang="ko-KR" altLang="en-US" sz="1100" dirty="0" smtClean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아이콘을 오른쪽에 놓는다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FEATURE_NO_TITLE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타이틀 바를 가지지 않는다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FEATURE_OPTIONS_PANEL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옵션 패널을 가진다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Window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상태란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조작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: void </a:t>
            </a:r>
            <a:r>
              <a:rPr lang="en-US" altLang="ko-KR" sz="1800" dirty="0" err="1" smtClean="0"/>
              <a:t>addFlags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flags)</a:t>
            </a:r>
          </a:p>
          <a:p>
            <a:pPr>
              <a:buNone/>
            </a:pPr>
            <a:r>
              <a:rPr lang="en-US" altLang="ko-KR" sz="1800" dirty="0" smtClean="0"/>
              <a:t>    : void </a:t>
            </a:r>
            <a:r>
              <a:rPr lang="en-US" altLang="ko-KR" sz="1800" dirty="0" err="1" smtClean="0"/>
              <a:t>clearFlags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flags)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: </a:t>
            </a:r>
            <a:r>
              <a:rPr lang="ko-KR" altLang="en-US" sz="1800" dirty="0" smtClean="0"/>
              <a:t>플래그들은 </a:t>
            </a:r>
            <a:r>
              <a:rPr lang="en-US" altLang="ko-KR" sz="1800" dirty="0" err="1" smtClean="0"/>
              <a:t>WindowManager.LayoutParams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클래스에 상수로 정의 되어 있으며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윈도우의 모양이나 동작을 제어한다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- </a:t>
            </a:r>
            <a:r>
              <a:rPr lang="ko-KR" altLang="en-US" sz="1800" dirty="0" smtClean="0"/>
              <a:t>타이틀 바에 채울 레이아웃을 작성한 후 다음 </a:t>
            </a:r>
            <a:r>
              <a:rPr lang="ko-KR" altLang="en-US" sz="1800" dirty="0" err="1" smtClean="0"/>
              <a:t>메서드로</a:t>
            </a:r>
            <a:r>
              <a:rPr lang="ko-KR" altLang="en-US" sz="1800" dirty="0" smtClean="0"/>
              <a:t> 전달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: void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setFeatureDrawable</a:t>
            </a:r>
            <a:r>
              <a:rPr lang="en-US" altLang="ko-KR" sz="1800" dirty="0" smtClean="0"/>
              <a:t> ( 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featureId</a:t>
            </a:r>
            <a:r>
              <a:rPr lang="en-US" altLang="ko-KR" sz="1800" dirty="0" smtClean="0"/>
              <a:t> ,</a:t>
            </a:r>
            <a:r>
              <a:rPr lang="en-US" altLang="ko-KR" sz="1800" dirty="0" err="1" smtClean="0"/>
              <a:t>Drawable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drawable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  : void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setFeatureDrawableUri</a:t>
            </a:r>
            <a:r>
              <a:rPr lang="en-US" altLang="ko-KR" sz="1800" dirty="0" smtClean="0"/>
              <a:t> ( 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featureId</a:t>
            </a:r>
            <a:r>
              <a:rPr lang="en-US" altLang="ko-KR" sz="1800" dirty="0" smtClean="0"/>
              <a:t> ,Uri </a:t>
            </a:r>
            <a:r>
              <a:rPr lang="en-US" altLang="ko-KR" sz="1800" dirty="0" err="1" smtClean="0"/>
              <a:t>uri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  : void</a:t>
            </a:r>
            <a:r>
              <a:rPr lang="ko-KR" altLang="en-US" sz="1800" dirty="0" smtClean="0"/>
              <a:t> </a:t>
            </a:r>
            <a:r>
              <a:rPr lang="en-US" altLang="ko-KR" sz="1800" dirty="0" err="1" smtClean="0"/>
              <a:t>setFeatureInt</a:t>
            </a:r>
            <a:r>
              <a:rPr lang="en-US" altLang="ko-KR" sz="1800" dirty="0" smtClean="0"/>
              <a:t> ( 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featureId</a:t>
            </a:r>
            <a:r>
              <a:rPr lang="en-US" altLang="ko-KR" sz="1800" dirty="0" smtClean="0"/>
              <a:t> ,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value)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Window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플래그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: </a:t>
            </a:r>
            <a:r>
              <a:rPr lang="ko-KR" altLang="en-US" sz="1800" dirty="0" smtClean="0"/>
              <a:t>모양 뿐 아니라 터치입력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포커스여부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화면의 전원옵션도 있다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71670" y="3137580"/>
          <a:ext cx="6858048" cy="300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33"/>
                <a:gridCol w="3643315"/>
              </a:tblGrid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기능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설명</a:t>
                      </a:r>
                      <a:endParaRPr lang="ko-KR" altLang="en-US" sz="1200" dirty="0"/>
                    </a:p>
                  </a:txBody>
                  <a:tcPr/>
                </a:tc>
              </a:tr>
              <a:tr h="28312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FLAG_FULLSCREEN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장식을 모두 제거하고 전체화면을 쓴다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FLAG_BLLUR_BEHIND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뒤쪽의 화면을 흐릿하게 표시한다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FLAG_DIM_BEHIND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뒤쪽의 화면을 흐리게 표시한다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FLAG_KEEP_SCREEN_ON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윈도우가 보이는 동안은 화면을 끄지 않는다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FLAG_NOT_FOCUSABLE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키 입력 포커스를 받지 않는다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FLAG_NOT_TOUCHABLE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터치입력을 받지 않는다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FLAG_SHOW_WALLPAPER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바탕의 배경 화면을 보인다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  <a:tr h="3481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FLAG_SHOW_WHEN_LOCKED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latin typeface="HY나무L" pitchFamily="18" charset="-127"/>
                          <a:ea typeface="HY나무L" pitchFamily="18" charset="-127"/>
                        </a:rPr>
                        <a:t>화면이 잠긴 상태에서도 보이도록 한다</a:t>
                      </a:r>
                      <a:r>
                        <a:rPr lang="en-US" altLang="ko-KR" sz="1100" dirty="0" smtClean="0">
                          <a:latin typeface="HY나무L" pitchFamily="18" charset="-127"/>
                          <a:ea typeface="HY나무L" pitchFamily="18" charset="-127"/>
                        </a:rPr>
                        <a:t>.</a:t>
                      </a:r>
                      <a:endParaRPr lang="ko-KR" altLang="en-US" sz="1100" dirty="0">
                        <a:latin typeface="HY나무L" pitchFamily="18" charset="-127"/>
                        <a:ea typeface="HY나무L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143800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레이아웃 채우기</a:t>
            </a:r>
            <a:r>
              <a:rPr lang="en-US" altLang="ko-KR" sz="2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en-US" altLang="ko-KR" sz="1800" dirty="0" smtClean="0"/>
              <a:t>void </a:t>
            </a:r>
            <a:r>
              <a:rPr lang="en-US" altLang="ko-KR" sz="1800" dirty="0" err="1" smtClean="0"/>
              <a:t>setLayout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width , 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height)</a:t>
            </a:r>
            <a:r>
              <a:rPr lang="en-US" altLang="ko-KR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en-US" altLang="ko-KR" sz="1800" dirty="0" smtClean="0"/>
              <a:t>void </a:t>
            </a:r>
            <a:r>
              <a:rPr lang="en-US" altLang="ko-KR" sz="1800" dirty="0" err="1" smtClean="0"/>
              <a:t>setGravity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gravity)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: </a:t>
            </a:r>
            <a:r>
              <a:rPr lang="ko-KR" altLang="en-US" sz="1800" dirty="0" smtClean="0"/>
              <a:t>윈도우는 기본적으로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가득 채우는데 위의 </a:t>
            </a:r>
            <a:r>
              <a:rPr lang="ko-KR" altLang="en-US" sz="1800" dirty="0" err="1" smtClean="0"/>
              <a:t>메서드를</a:t>
            </a:r>
            <a:r>
              <a:rPr lang="ko-KR" altLang="en-US" sz="1800" dirty="0" smtClean="0"/>
              <a:t> 사용하면 일부만 채울 수도 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en-US" altLang="ko-KR" sz="1800" dirty="0" err="1" smtClean="0"/>
              <a:t>setContentView</a:t>
            </a:r>
            <a:r>
              <a:rPr lang="en-US" altLang="ko-KR" sz="1800" dirty="0" smtClean="0"/>
              <a:t> ( 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layoutResID</a:t>
            </a:r>
            <a:r>
              <a:rPr lang="en-US" altLang="ko-KR" sz="1800" dirty="0" smtClean="0"/>
              <a:t> 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en-US" altLang="ko-KR" sz="1800" dirty="0" err="1" smtClean="0"/>
              <a:t>setContentView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(View </a:t>
            </a:r>
            <a:r>
              <a:rPr lang="en-US" altLang="ko-KR" sz="1800" dirty="0" err="1" smtClean="0"/>
              <a:t>view</a:t>
            </a:r>
            <a:r>
              <a:rPr lang="en-US" altLang="ko-KR" sz="1800" dirty="0" smtClean="0"/>
              <a:t>, [</a:t>
            </a:r>
            <a:r>
              <a:rPr lang="en-US" altLang="ko-KR" sz="1800" dirty="0" err="1" smtClean="0"/>
              <a:t>ViewGroup.LayoutParams</a:t>
            </a:r>
            <a:r>
              <a:rPr lang="en-US" altLang="ko-KR" sz="1800" dirty="0" smtClean="0"/>
              <a:t> prams])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윈도우의 메서드를 호출하는 </a:t>
            </a:r>
            <a:r>
              <a:rPr lang="ko-KR" altLang="en-US" sz="1800" dirty="0" err="1" smtClean="0"/>
              <a:t>래퍼라</a:t>
            </a:r>
            <a:r>
              <a:rPr lang="ko-KR" altLang="en-US" sz="1800" dirty="0" err="1" smtClean="0"/>
              <a:t>고</a:t>
            </a:r>
            <a:r>
              <a:rPr lang="ko-KR" altLang="en-US" sz="1800" dirty="0" smtClean="0"/>
              <a:t> 할 </a:t>
            </a:r>
            <a:r>
              <a:rPr lang="ko-KR" altLang="en-US" sz="1800" dirty="0" err="1" smtClean="0"/>
              <a:t>수있다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en-US" altLang="ko-KR" sz="1800" dirty="0" err="1" smtClean="0"/>
              <a:t>addContentView</a:t>
            </a:r>
            <a:r>
              <a:rPr lang="en-US" altLang="ko-KR" sz="1800" dirty="0" smtClean="0"/>
              <a:t>(View </a:t>
            </a:r>
            <a:r>
              <a:rPr lang="en-US" altLang="ko-KR" sz="1800" dirty="0" err="1" smtClean="0"/>
              <a:t>view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ViewGruop</a:t>
            </a:r>
            <a:r>
              <a:rPr lang="en-US" altLang="ko-KR" sz="1800" dirty="0" err="1" smtClean="0"/>
              <a:t>.LayoutParams</a:t>
            </a:r>
            <a:r>
              <a:rPr lang="en-US" altLang="ko-KR" sz="1800" dirty="0" smtClean="0"/>
              <a:t> prams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기존 레이아웃을 그대로 유지한 채 추가로 레이아웃을 </a:t>
            </a:r>
            <a:r>
              <a:rPr lang="ko-KR" altLang="en-US" sz="1800" dirty="0" smtClean="0"/>
              <a:t>겹쳐서 배치한다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143800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윈도우 관리자</a:t>
            </a:r>
            <a:endParaRPr lang="en-US" altLang="ko-KR" sz="2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dirty="0" smtClean="0"/>
              <a:t>- </a:t>
            </a:r>
            <a:r>
              <a:rPr lang="ko-KR" altLang="en-US" sz="1800" dirty="0" err="1" smtClean="0"/>
              <a:t>안드로이드의</a:t>
            </a:r>
            <a:r>
              <a:rPr lang="ko-KR" altLang="en-US" sz="1800" dirty="0" smtClean="0"/>
              <a:t> 프레임워크를 구성하는 주요 모듈로서 이름이 의미하는 바대로 윈도우를 관리한다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시스템이 제공하는 서비스로 객체를 따로 생성할 필요는 없다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ko-KR" altLang="en-US" sz="1800" dirty="0" err="1" smtClean="0"/>
              <a:t>호출문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: </a:t>
            </a:r>
            <a:r>
              <a:rPr lang="en-US" altLang="ko-KR" sz="1800" dirty="0" err="1" smtClean="0"/>
              <a:t>getSystemService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Context.WINDOW_SERVICE</a:t>
            </a:r>
            <a:r>
              <a:rPr lang="en-US" altLang="ko-KR" sz="1800" dirty="0" smtClean="0"/>
              <a:t>);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윈도우 관리는 대부분 시스템 내부에서 알아서 수행되므로 공개된 기능은 많지 않으며 </a:t>
            </a:r>
            <a:r>
              <a:rPr lang="en-US" altLang="ko-KR" sz="1800" dirty="0" err="1" smtClean="0"/>
              <a:t>WindowManager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인터페이스에 상수와 </a:t>
            </a:r>
            <a:r>
              <a:rPr lang="ko-KR" altLang="en-US" sz="1800" dirty="0" err="1" smtClean="0"/>
              <a:t>몇가지</a:t>
            </a:r>
            <a:r>
              <a:rPr lang="ko-KR" altLang="en-US" sz="1800" dirty="0" smtClean="0"/>
              <a:t>  주요 </a:t>
            </a:r>
            <a:r>
              <a:rPr lang="ko-KR" altLang="en-US" sz="1800" dirty="0" err="1" smtClean="0"/>
              <a:t>메서드</a:t>
            </a:r>
            <a:r>
              <a:rPr lang="ko-KR" altLang="en-US" sz="1800" dirty="0" smtClean="0"/>
              <a:t> 정도만 제공된다</a:t>
            </a:r>
            <a:r>
              <a:rPr lang="en-US" altLang="ko-KR" sz="18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태스크</a:t>
            </a:r>
            <a:r>
              <a:rPr lang="en-US" altLang="ko-KR" sz="2800" dirty="0" smtClean="0"/>
              <a:t>(Task)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다른 패키지의 컴포넌트까지 포함하여 같은 목적으로 실행되는 컴포넌트의 그룹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교차 생성된 경우만 제외하면 태스크는 프로세스와 동일한 대상을 칭하는 개념이다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endParaRPr lang="en-US" altLang="ko-KR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500990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윈도우 관리자</a:t>
            </a:r>
            <a:endParaRPr lang="en-US" altLang="ko-KR" sz="2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dirty="0" smtClean="0"/>
              <a:t>- </a:t>
            </a:r>
            <a:r>
              <a:rPr lang="en-US" altLang="ko-KR" sz="1800" dirty="0" smtClean="0"/>
              <a:t>Display </a:t>
            </a:r>
            <a:r>
              <a:rPr lang="en-US" altLang="ko-KR" sz="1800" dirty="0" err="1" smtClean="0"/>
              <a:t>getDefaultDisplay</a:t>
            </a:r>
            <a:r>
              <a:rPr lang="en-US" altLang="ko-KR" sz="1800" dirty="0" smtClean="0"/>
              <a:t>()  </a:t>
            </a:r>
          </a:p>
          <a:p>
            <a:pPr>
              <a:buNone/>
            </a:pP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윈도우가 실행되는 화면에 대한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정보를 구한다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장비의 화면 폭이나 높이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방향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갱신 주기 등의 정보를 제공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en-US" altLang="ko-KR" sz="1800" dirty="0" err="1" smtClean="0"/>
              <a:t>ViewManager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인터페이스로부터 상속받은 것이며 윈도우에 개별 </a:t>
            </a:r>
            <a:r>
              <a:rPr lang="ko-KR" altLang="en-US" sz="1800" dirty="0" err="1" smtClean="0"/>
              <a:t>뷰를</a:t>
            </a:r>
            <a:r>
              <a:rPr lang="ko-KR" altLang="en-US" sz="1800" dirty="0" smtClean="0"/>
              <a:t> 추가하거나 제거한다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addView</a:t>
            </a:r>
            <a:r>
              <a:rPr lang="en-US" altLang="ko-KR" sz="1800" dirty="0" smtClean="0"/>
              <a:t> (View </a:t>
            </a:r>
            <a:r>
              <a:rPr lang="en-US" altLang="ko-KR" sz="1800" dirty="0" err="1" smtClean="0"/>
              <a:t>view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ViewGroup.LayoutPrams</a:t>
            </a:r>
            <a:r>
              <a:rPr lang="en-US" altLang="ko-KR" sz="1800" dirty="0" smtClean="0"/>
              <a:t> prams)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removeView</a:t>
            </a:r>
            <a:r>
              <a:rPr lang="en-US" altLang="ko-KR" sz="1800" dirty="0" smtClean="0"/>
              <a:t> (View </a:t>
            </a:r>
            <a:r>
              <a:rPr lang="en-US" altLang="ko-KR" sz="1800" dirty="0" err="1" smtClean="0"/>
              <a:t>view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updateViewLayout</a:t>
            </a:r>
            <a:r>
              <a:rPr lang="en-US" altLang="ko-KR" sz="1800" dirty="0" smtClean="0"/>
              <a:t> (View </a:t>
            </a:r>
            <a:r>
              <a:rPr lang="en-US" altLang="ko-KR" sz="1800" dirty="0" err="1" smtClean="0"/>
              <a:t>view,ViewGroup.LayoutPrams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prams)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드래그하여 항목 순서 변경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: </a:t>
            </a:r>
            <a:r>
              <a:rPr lang="ko-KR" altLang="en-US" sz="1800" dirty="0" smtClean="0"/>
              <a:t>드래그 동작은 사용자의 터치로부터 시작 되는데 이를 위해서는 모든 동작을 다 </a:t>
            </a:r>
            <a:r>
              <a:rPr lang="ko-KR" altLang="en-US" sz="1800" dirty="0" err="1" smtClean="0"/>
              <a:t>감시해야한다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통상적으로 사용되는 </a:t>
            </a:r>
            <a:r>
              <a:rPr lang="en-US" altLang="ko-KR" sz="1800" dirty="0" err="1" smtClean="0"/>
              <a:t>onTouchEvent</a:t>
            </a:r>
            <a:r>
              <a:rPr lang="ko-KR" altLang="en-US" sz="1800" dirty="0" smtClean="0"/>
              <a:t>는 터치한 좌표 아래의 차일드가 먼저 받아 버리므로 이 메서드로는 모든 터치 이벤트를 완벽하게 감시 할 수 없다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모든 터치 입력을 가로채기 위해 스크롤 </a:t>
            </a:r>
            <a:r>
              <a:rPr lang="ko-KR" altLang="en-US" sz="1800" dirty="0" err="1" smtClean="0"/>
              <a:t>뷰의</a:t>
            </a:r>
            <a:r>
              <a:rPr lang="ko-KR" altLang="en-US" sz="1800" dirty="0" smtClean="0"/>
              <a:t> 다음 </a:t>
            </a:r>
            <a:r>
              <a:rPr lang="ko-KR" altLang="en-US" sz="1800" dirty="0" err="1" smtClean="0"/>
              <a:t>메서드를</a:t>
            </a:r>
            <a:r>
              <a:rPr lang="ko-KR" altLang="en-US" sz="1800" dirty="0" smtClean="0"/>
              <a:t> 재정의한다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dirty="0" smtClean="0"/>
              <a:t>- public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onInterceptTouchEvent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MotionEvent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ev</a:t>
            </a:r>
            <a:r>
              <a:rPr lang="en-US" altLang="ko-KR" sz="1800" dirty="0" smtClean="0"/>
              <a:t>)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드래그하여 항목 순서 변경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en-US" altLang="ko-KR" sz="1800" dirty="0" smtClean="0"/>
              <a:t>- public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onInterceptTouchEvent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MotionEvent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ev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모든 터치 이벤트를 우선적으로 받으며 </a:t>
            </a:r>
            <a:r>
              <a:rPr lang="en-US" altLang="ko-KR" sz="1800" dirty="0" err="1" smtClean="0"/>
              <a:t>ev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인수에는 이벤트 관련 정보가 전달 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이 메서드를 통해 스크롤 </a:t>
            </a:r>
            <a:r>
              <a:rPr lang="ko-KR" altLang="en-US" sz="1800" dirty="0" err="1" smtClean="0"/>
              <a:t>뷰는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차일드로</a:t>
            </a:r>
            <a:r>
              <a:rPr lang="ko-KR" altLang="en-US" sz="1800" dirty="0" smtClean="0"/>
              <a:t> 전달되는 모든 이벤트를 먼저 볼 수 있으며 중간에 조작도 가능 한다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429157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외부 메모리에 </a:t>
            </a:r>
            <a:r>
              <a:rPr lang="ko-KR" altLang="en-US" sz="2800" dirty="0" err="1" smtClean="0"/>
              <a:t>앱</a:t>
            </a:r>
            <a:r>
              <a:rPr lang="ko-KR" altLang="en-US" sz="2800" dirty="0" smtClean="0"/>
              <a:t> 설치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err="1" smtClean="0"/>
              <a:t>안드로이드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2.2</a:t>
            </a:r>
            <a:r>
              <a:rPr lang="ko-KR" altLang="en-US" sz="1800" dirty="0" smtClean="0"/>
              <a:t>버전부터 외부 메모리에 </a:t>
            </a:r>
            <a:r>
              <a:rPr lang="ko-KR" altLang="en-US" sz="1800" dirty="0" err="1" smtClean="0"/>
              <a:t>앱을</a:t>
            </a:r>
            <a:r>
              <a:rPr lang="ko-KR" altLang="en-US" sz="1800" dirty="0" smtClean="0"/>
              <a:t> 설치 할 수 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이를 위해 안드로이드는 </a:t>
            </a:r>
            <a:r>
              <a:rPr lang="ko-KR" altLang="en-US" sz="1800" dirty="0" err="1" smtClean="0"/>
              <a:t>매니페스트에</a:t>
            </a:r>
            <a:r>
              <a:rPr lang="ko-KR" altLang="en-US" sz="1800" dirty="0" smtClean="0"/>
              <a:t> 설치 가능한 위치를 지정하는 </a:t>
            </a:r>
            <a:r>
              <a:rPr lang="en-US" altLang="ko-KR" sz="1800" dirty="0" err="1" smtClean="0"/>
              <a:t>installLocation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속성을 추가 했다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071670" y="4000504"/>
          <a:ext cx="6786610" cy="242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5286412"/>
              </a:tblGrid>
              <a:tr h="4403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속성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설명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</a:tr>
              <a:tr h="50440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internalOnly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내부 메모리에만 설치 가능 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메모리 부족 시 설치 실패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!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디폴트 값이다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preferExternal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가급적 외부 메모리에 설치 함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외부메모리가 부족하거나 존재 하지 않으면 내부에 설치</a:t>
                      </a:r>
                      <a:endParaRPr lang="en-US" altLang="ko-KR" sz="1400" dirty="0" smtClean="0">
                        <a:latin typeface="HY나무M" pitchFamily="18" charset="-127"/>
                        <a:ea typeface="HY나무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설치 후에도 위치를 변경할 수 있다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61523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auto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시스템이 몇 가지 조건에 따라 설치 위치를 정함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디폴트로 내부에 설치하지만 메모리 부족 시 외부에 설치</a:t>
                      </a:r>
                      <a:endParaRPr lang="en-US" altLang="ko-KR" sz="1400" dirty="0" smtClean="0">
                        <a:latin typeface="HY나무M" pitchFamily="18" charset="-127"/>
                        <a:ea typeface="HY나무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설치 후에도 위치 변경 가능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외부 메모리에 </a:t>
            </a:r>
            <a:r>
              <a:rPr lang="ko-KR" altLang="en-US" sz="2800" dirty="0" err="1" smtClean="0"/>
              <a:t>앱</a:t>
            </a:r>
            <a:r>
              <a:rPr lang="ko-KR" altLang="en-US" sz="2800" dirty="0" smtClean="0"/>
              <a:t> 설치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외부 메모리에 설치 하더라도 속도상의 불이익은 거의 없다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사용자 데이터나 </a:t>
            </a:r>
            <a:r>
              <a:rPr lang="en-US" altLang="ko-KR" sz="1800" dirty="0" smtClean="0"/>
              <a:t>DB </a:t>
            </a:r>
            <a:r>
              <a:rPr lang="ko-KR" altLang="en-US" sz="1800" dirty="0" smtClean="0"/>
              <a:t>파일 등은 내부 메모리에 저장된다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외부 메모리에 설치 시 프로그램은 암호화되어 저장 됨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따라서 최초 설치 장비에서만 실행 되며 다른 장비로 옮기거나 파일을 복사해서는 실행이 되지 않는다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실행 중에 외부 메모리가 제거되면 외부 메모리에 설치 된 </a:t>
            </a:r>
            <a:r>
              <a:rPr lang="ko-KR" altLang="en-US" sz="1800" dirty="0" err="1" smtClean="0"/>
              <a:t>앱은</a:t>
            </a:r>
            <a:r>
              <a:rPr lang="ko-KR" altLang="en-US" sz="1800" dirty="0" smtClean="0"/>
              <a:t> 강제 종료 된다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외부 메모리에 </a:t>
            </a:r>
            <a:r>
              <a:rPr lang="ko-KR" altLang="en-US" sz="2800" dirty="0" err="1" smtClean="0"/>
              <a:t>앱</a:t>
            </a:r>
            <a:r>
              <a:rPr lang="ko-KR" altLang="en-US" sz="2800" dirty="0" smtClean="0"/>
              <a:t> 설치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외부 설치 기능은 값비싼 메모리를 절약한다는 면에서 유용하지만 반드시 내부에만 설치 해야 하는 </a:t>
            </a:r>
            <a:r>
              <a:rPr lang="ko-KR" altLang="en-US" sz="1800" dirty="0" err="1" smtClean="0"/>
              <a:t>앱도</a:t>
            </a:r>
            <a:r>
              <a:rPr lang="ko-KR" altLang="en-US" sz="1800" dirty="0" smtClean="0"/>
              <a:t> 있다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Ex) </a:t>
            </a:r>
            <a:r>
              <a:rPr lang="ko-KR" altLang="en-US" sz="1800" dirty="0" err="1" smtClean="0"/>
              <a:t>알람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앱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위젯</a:t>
            </a:r>
            <a:r>
              <a:rPr lang="ko-KR" altLang="en-US" sz="1800" dirty="0" smtClean="0"/>
              <a:t> 등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다른 프로그램과 엮이지 않는 독립적인 프로그램은 외부에 설치해도 무방하다</a:t>
            </a:r>
            <a:r>
              <a:rPr lang="en-US" altLang="ko-KR" sz="1800" dirty="0" smtClean="0"/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 smtClean="0"/>
              <a:t>백업 및 복구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장비를 교체 할 경우 백업한 데이터를 다시 가져와 수작업으로 복원하는 것은 굉장히 번거롭다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또한 장비를 분실한 경우 원본데이터가 없다면 아예 복구가 불가능 하다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- </a:t>
            </a:r>
            <a:r>
              <a:rPr lang="ko-KR" altLang="en-US" sz="1800" dirty="0" smtClean="0"/>
              <a:t>프로요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데이터와 </a:t>
            </a:r>
            <a:r>
              <a:rPr lang="ko-KR" altLang="en-US" sz="1800" dirty="0" err="1" smtClean="0"/>
              <a:t>세팅을</a:t>
            </a:r>
            <a:r>
              <a:rPr lang="ko-KR" altLang="en-US" sz="1800" dirty="0" smtClean="0"/>
              <a:t> 백업하고 복원하는 솔루션 제공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ko-KR" altLang="en-US" sz="1800" dirty="0" smtClean="0"/>
              <a:t>응용프로그램이 데이터와 </a:t>
            </a:r>
            <a:r>
              <a:rPr lang="ko-KR" altLang="en-US" sz="1800" dirty="0" err="1" smtClean="0"/>
              <a:t>세팅을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입출력하는</a:t>
            </a:r>
            <a:r>
              <a:rPr lang="ko-KR" altLang="en-US" sz="1800" dirty="0" smtClean="0"/>
              <a:t> 에이전트를 작성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하면 백업 관리자가 필요 시 호출해 백업과 복구를 수행을 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: </a:t>
            </a:r>
            <a:r>
              <a:rPr lang="ko-KR" altLang="en-US" sz="1800" dirty="0" smtClean="0"/>
              <a:t>백업되는 </a:t>
            </a:r>
            <a:r>
              <a:rPr lang="ko-KR" altLang="en-US" sz="1800" dirty="0" smtClean="0"/>
              <a:t>장소는 </a:t>
            </a:r>
            <a:r>
              <a:rPr lang="ko-KR" altLang="en-US" sz="1800" dirty="0" err="1" smtClean="0"/>
              <a:t>클라우드</a:t>
            </a:r>
            <a:r>
              <a:rPr lang="ko-KR" altLang="en-US" sz="1800" dirty="0" smtClean="0"/>
              <a:t> 저장소인데 구체적 위치는 장비와 </a:t>
            </a:r>
            <a:r>
              <a:rPr lang="ko-KR" altLang="en-US" sz="1800" dirty="0" smtClean="0"/>
              <a:t>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업자에 </a:t>
            </a:r>
            <a:r>
              <a:rPr lang="ko-KR" altLang="en-US" sz="1800" dirty="0" smtClean="0"/>
              <a:t>따라 다르다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 smtClean="0"/>
              <a:t>백업 및 복구</a:t>
            </a:r>
            <a:endParaRPr lang="en-US" altLang="ko-KR" sz="2800" dirty="0" smtClean="0"/>
          </a:p>
          <a:p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에이전트는 백업관리자와 통신하는 응용프로그램 내부의 객체이며 미리 약속된 방식으로 백업 관리자와 협조적으로 데이터를 백업 및 복원한다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에이전트 구현 방법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BackupAgent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클래스 확장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: </a:t>
            </a:r>
            <a:r>
              <a:rPr lang="en-US" altLang="ko-KR" sz="1800" dirty="0" err="1" smtClean="0"/>
              <a:t>BackupAgentHelper</a:t>
            </a:r>
            <a:r>
              <a:rPr lang="ko-KR" altLang="en-US" sz="1800" dirty="0" smtClean="0"/>
              <a:t>  클래스 확장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백업 관리자가 통신할 대상을 찾을 </a:t>
            </a:r>
            <a:r>
              <a:rPr lang="ko-KR" altLang="en-US" sz="1800" dirty="0" err="1" smtClean="0"/>
              <a:t>수있어야</a:t>
            </a:r>
            <a:r>
              <a:rPr lang="ko-KR" altLang="en-US" sz="1800" dirty="0" smtClean="0"/>
              <a:t> 하므로 에이전트 이름을 </a:t>
            </a:r>
            <a:r>
              <a:rPr lang="ko-KR" altLang="en-US" sz="1800" dirty="0" err="1" smtClean="0"/>
              <a:t>매니페스트에</a:t>
            </a:r>
            <a:r>
              <a:rPr lang="ko-KR" altLang="en-US" sz="1800" dirty="0" smtClean="0"/>
              <a:t> 기록해 </a:t>
            </a:r>
            <a:r>
              <a:rPr lang="ko-KR" altLang="en-US" sz="1800" dirty="0" err="1" smtClean="0"/>
              <a:t>놓아야한다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응용 프로그램은 백업 대상의 데이터가 변경될 때 </a:t>
            </a:r>
            <a:r>
              <a:rPr lang="en-US" altLang="ko-KR" sz="1800" dirty="0" err="1" smtClean="0"/>
              <a:t>dataChanged</a:t>
            </a:r>
            <a:r>
              <a:rPr lang="en-US" altLang="ko-KR" sz="1800" dirty="0" smtClean="0"/>
              <a:t> </a:t>
            </a:r>
            <a:r>
              <a:rPr lang="ko-KR" altLang="en-US" sz="1800" dirty="0" err="1" smtClean="0"/>
              <a:t>메서드를</a:t>
            </a:r>
            <a:r>
              <a:rPr lang="ko-KR" altLang="en-US" sz="1800" dirty="0" smtClean="0"/>
              <a:t> 호출해 백업 갱신을 요청한다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매 요청이 들어올 때마다 수행하지 않으며 요청을 모아 두었다가 한꺼번에 백업을 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BackupAgent</a:t>
            </a:r>
            <a:r>
              <a:rPr lang="en-US" altLang="ko-KR" sz="1800" dirty="0" smtClean="0"/>
              <a:t> </a:t>
            </a:r>
            <a:r>
              <a:rPr lang="ko-KR" altLang="en-US" sz="2800" dirty="0" smtClean="0"/>
              <a:t>클래스 확장</a:t>
            </a:r>
            <a:endParaRPr lang="en-US" altLang="ko-KR" sz="18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백업관리자에 의해 호출되는 </a:t>
            </a:r>
            <a:r>
              <a:rPr lang="en-US" altLang="ko-KR" sz="1800" dirty="0" err="1" smtClean="0"/>
              <a:t>onBackup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onRestore</a:t>
            </a:r>
            <a:r>
              <a:rPr lang="en-US" altLang="ko-KR" sz="1800" dirty="0" smtClean="0"/>
              <a:t> </a:t>
            </a:r>
            <a:r>
              <a:rPr lang="ko-KR" altLang="en-US" sz="1800" dirty="0" err="1" smtClean="0"/>
              <a:t>메서드를</a:t>
            </a:r>
            <a:r>
              <a:rPr lang="ko-KR" altLang="en-US" sz="1800" dirty="0" smtClean="0"/>
              <a:t> 직접 구현하는 방식이다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smtClean="0"/>
              <a:t>섬세한 버전 관리를 할 수 있으며 파일의 일부분만 선택적으로 백업 할 수 있고 데이터베이스에 저장 할 수도 있다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- </a:t>
            </a:r>
            <a:r>
              <a:rPr lang="ko-KR" altLang="en-US" sz="1800" dirty="0" err="1" smtClean="0"/>
              <a:t>자유도는</a:t>
            </a:r>
            <a:r>
              <a:rPr lang="ko-KR" altLang="en-US" sz="1800" dirty="0" smtClean="0"/>
              <a:t> 높지만 </a:t>
            </a:r>
            <a:r>
              <a:rPr lang="ko-KR" altLang="en-US" sz="1800" dirty="0" err="1" smtClean="0"/>
              <a:t>스트림을</a:t>
            </a:r>
            <a:r>
              <a:rPr lang="ko-KR" altLang="en-US" sz="1800" dirty="0" smtClean="0"/>
              <a:t> 직접 제어하므로 예외 처리가 </a:t>
            </a:r>
            <a:r>
              <a:rPr lang="ko-KR" altLang="en-US" sz="1800" dirty="0" err="1" smtClean="0"/>
              <a:t>완벽해야하고</a:t>
            </a:r>
            <a:r>
              <a:rPr lang="ko-KR" altLang="en-US" sz="1800" dirty="0" smtClean="0"/>
              <a:t> 파일 액세스 시 동기화에도 유의해야 하므로 다량의 코드가 필요하고 난이도도 높은 편이다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- </a:t>
            </a:r>
            <a:r>
              <a:rPr lang="ko-KR" altLang="en-US" sz="1800" dirty="0" smtClean="0"/>
              <a:t>고급 백업 기능이 필요치 않으면 가급적 </a:t>
            </a:r>
            <a:r>
              <a:rPr lang="ko-KR" altLang="en-US" sz="1800" dirty="0" err="1" smtClean="0"/>
              <a:t>이방법은</a:t>
            </a:r>
            <a:r>
              <a:rPr lang="ko-KR" altLang="en-US" sz="1800" dirty="0" smtClean="0"/>
              <a:t> 사용하지 않는 것이 좋다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BackupAgentHelper</a:t>
            </a:r>
            <a:r>
              <a:rPr lang="ko-KR" altLang="en-US" sz="2800" dirty="0" smtClean="0"/>
              <a:t> 클래스 확장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    </a:t>
            </a:r>
            <a:r>
              <a:rPr lang="en-US" altLang="ko-KR" sz="1800" dirty="0" smtClean="0">
                <a:solidFill>
                  <a:prstClr val="black"/>
                </a:solidFill>
              </a:rPr>
              <a:t>-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BackAgent</a:t>
            </a:r>
            <a:r>
              <a:rPr lang="ko-KR" altLang="en-US" sz="1800" dirty="0" smtClean="0">
                <a:solidFill>
                  <a:prstClr val="black"/>
                </a:solidFill>
              </a:rPr>
              <a:t>의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기능 일부가 미리 구현되어 있으며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onBackuo</a:t>
            </a:r>
            <a:r>
              <a:rPr lang="en-US" altLang="ko-KR" sz="1800" dirty="0" smtClean="0">
                <a:solidFill>
                  <a:prstClr val="black"/>
                </a:solidFill>
              </a:rPr>
              <a:t>,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onRestore</a:t>
            </a:r>
            <a:r>
              <a:rPr lang="ko-KR" altLang="en-US" sz="1800" dirty="0" smtClean="0">
                <a:solidFill>
                  <a:prstClr val="black"/>
                </a:solidFill>
              </a:rPr>
              <a:t>를 내부에서 알아서 처리 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ko-KR" altLang="en-US" sz="1800" dirty="0" smtClean="0">
                <a:solidFill>
                  <a:prstClr val="black"/>
                </a:solidFill>
              </a:rPr>
              <a:t>응용프로그램은 특정 타입의 데이터를 출력하는 도우미 객체를 등록해 놓기만 하면 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FileBackupHelper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클래스는 파일을 입출력하고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SharedPreferencesBackupHelper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클래스는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프레퍼런스의</a:t>
            </a:r>
            <a:r>
              <a:rPr lang="ko-KR" altLang="en-US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세팅을</a:t>
            </a:r>
            <a:r>
              <a:rPr lang="ko-KR" altLang="en-US" sz="1800" dirty="0" smtClean="0">
                <a:solidFill>
                  <a:prstClr val="black"/>
                </a:solidFill>
              </a:rPr>
              <a:t> 저장 및 복원한다</a:t>
            </a:r>
            <a:r>
              <a:rPr lang="en-US" altLang="ko-KR" sz="1800" dirty="0" smtClean="0">
                <a:solidFill>
                  <a:prstClr val="black"/>
                </a:solidFill>
              </a:rPr>
              <a:t>. 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ko-KR" altLang="en-US" sz="1800" dirty="0" smtClean="0">
                <a:solidFill>
                  <a:prstClr val="black"/>
                </a:solidFill>
              </a:rPr>
              <a:t>도우미에게 백업 대상 파일이나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프레퍼런스</a:t>
            </a:r>
            <a:r>
              <a:rPr lang="ko-KR" altLang="en-US" sz="1800" dirty="0" smtClean="0">
                <a:solidFill>
                  <a:prstClr val="black"/>
                </a:solidFill>
              </a:rPr>
              <a:t> 키의 목록을 전달하고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addHelper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메서드로</a:t>
            </a:r>
            <a:r>
              <a:rPr lang="ko-KR" altLang="en-US" sz="1800" dirty="0" smtClean="0">
                <a:solidFill>
                  <a:prstClr val="black"/>
                </a:solidFill>
              </a:rPr>
              <a:t> 도우미를 등록해 놓기만 하면 나머지는 자동으로 수행된다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  <a:r>
              <a:rPr lang="ko-KR" altLang="en-US" sz="1800" dirty="0" smtClean="0">
                <a:solidFill>
                  <a:prstClr val="black"/>
                </a:solidFill>
              </a:rPr>
              <a:t>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4480" y="1571612"/>
            <a:ext cx="7072362" cy="4525963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태스크</a:t>
            </a:r>
            <a:r>
              <a:rPr lang="en-US" altLang="ko-KR" sz="2800" dirty="0" smtClean="0"/>
              <a:t>(Task)</a:t>
            </a:r>
            <a:r>
              <a:rPr lang="ko-KR" altLang="en-US" sz="2800" dirty="0" smtClean="0"/>
              <a:t>와 프로세스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프로세스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가상 </a:t>
            </a:r>
            <a:r>
              <a:rPr lang="ko-KR" altLang="en-US" sz="1800" dirty="0" err="1" smtClean="0"/>
              <a:t>머신으로</a:t>
            </a:r>
            <a:r>
              <a:rPr lang="ko-KR" altLang="en-US" sz="1800" dirty="0" smtClean="0"/>
              <a:t> 분리된 물리적인 실행 단위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태스크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같은 작업을 실행하는 논리적인 실행 단위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:</a:t>
            </a:r>
            <a:r>
              <a:rPr lang="ko-KR" altLang="en-US" sz="1800" dirty="0" smtClean="0"/>
              <a:t> 동일 목적을 위한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하나의 작업으로 </a:t>
            </a:r>
            <a:r>
              <a:rPr lang="ko-KR" altLang="en-US" sz="1800" dirty="0" err="1" smtClean="0"/>
              <a:t>묶음으</a:t>
            </a:r>
            <a:r>
              <a:rPr lang="en-US" altLang="ko-KR" sz="1800" dirty="0" smtClean="0"/>
              <a:t>	     </a:t>
            </a:r>
            <a:r>
              <a:rPr lang="ko-KR" altLang="en-US" sz="1800" dirty="0" smtClean="0"/>
              <a:t>로써 사용자에게 통합된 경험을 제공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: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순서를 </a:t>
            </a:r>
            <a:r>
              <a:rPr lang="ko-KR" altLang="en-US" sz="1800" dirty="0" err="1" smtClean="0"/>
              <a:t>기억하기위해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스택을</a:t>
            </a:r>
            <a:r>
              <a:rPr lang="ko-KR" altLang="en-US" sz="1800" dirty="0" smtClean="0"/>
              <a:t> 유지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</a:t>
            </a:r>
            <a:endParaRPr lang="en-US" altLang="ko-KR" sz="28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714612" y="592933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중간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2714612" y="628652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Main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2714612" y="557214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중간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2714612" y="521495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현재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cxnSp>
        <p:nvCxnSpPr>
          <p:cNvPr id="12" name="직선 연결선 11"/>
          <p:cNvCxnSpPr/>
          <p:nvPr/>
        </p:nvCxnSpPr>
        <p:spPr>
          <a:xfrm rot="5400000">
            <a:off x="1429125" y="5714619"/>
            <a:ext cx="20002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428860" y="6715148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 flipH="1" flipV="1">
            <a:off x="3643306" y="5715016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4876" y="51435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액티비티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스택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85918" y="1643050"/>
            <a:ext cx="7215238" cy="4857784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BackupAgentHelper</a:t>
            </a:r>
            <a:r>
              <a:rPr lang="ko-KR" altLang="en-US" sz="2800" dirty="0" smtClean="0"/>
              <a:t> 클래스 확장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    </a:t>
            </a:r>
            <a:r>
              <a:rPr lang="en-US" altLang="ko-KR" sz="1800" dirty="0" smtClean="0">
                <a:solidFill>
                  <a:prstClr val="black"/>
                </a:solidFill>
              </a:rPr>
              <a:t>-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BackAgent</a:t>
            </a:r>
            <a:r>
              <a:rPr lang="ko-KR" altLang="en-US" sz="1800" dirty="0" smtClean="0">
                <a:solidFill>
                  <a:prstClr val="black"/>
                </a:solidFill>
              </a:rPr>
              <a:t>의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기능 일부가 미리 구현되어 있으며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onBackuo</a:t>
            </a:r>
            <a:r>
              <a:rPr lang="en-US" altLang="ko-KR" sz="1800" dirty="0" smtClean="0">
                <a:solidFill>
                  <a:prstClr val="black"/>
                </a:solidFill>
              </a:rPr>
              <a:t>,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onRestore</a:t>
            </a:r>
            <a:r>
              <a:rPr lang="ko-KR" altLang="en-US" sz="1800" dirty="0" smtClean="0">
                <a:solidFill>
                  <a:prstClr val="black"/>
                </a:solidFill>
              </a:rPr>
              <a:t>를 내부에서 알아서 처리 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ko-KR" altLang="en-US" sz="1800" dirty="0" smtClean="0">
                <a:solidFill>
                  <a:prstClr val="black"/>
                </a:solidFill>
              </a:rPr>
              <a:t>응용프로그램은 특정 타입의 데이터를 출력하는 도우미 객체를 등록해 놓기만 하면 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FileBackupHelper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클래스는 파일을 입출력하고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SharedPreferencesBackupHelper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클래스는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프레퍼런스의</a:t>
            </a:r>
            <a:r>
              <a:rPr lang="ko-KR" altLang="en-US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세팅을</a:t>
            </a:r>
            <a:r>
              <a:rPr lang="ko-KR" altLang="en-US" sz="1800" dirty="0" smtClean="0">
                <a:solidFill>
                  <a:prstClr val="black"/>
                </a:solidFill>
              </a:rPr>
              <a:t> 저장 및 복원한다</a:t>
            </a:r>
            <a:r>
              <a:rPr lang="en-US" altLang="ko-KR" sz="1800" dirty="0" smtClean="0">
                <a:solidFill>
                  <a:prstClr val="black"/>
                </a:solidFill>
              </a:rPr>
              <a:t>. 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en-US" altLang="ko-KR" sz="1800" dirty="0" smtClean="0">
                <a:solidFill>
                  <a:prstClr val="black"/>
                </a:solidFill>
              </a:rPr>
              <a:t>    - </a:t>
            </a:r>
            <a:r>
              <a:rPr lang="ko-KR" altLang="en-US" sz="1800" dirty="0" smtClean="0">
                <a:solidFill>
                  <a:prstClr val="black"/>
                </a:solidFill>
              </a:rPr>
              <a:t>도우미에게 백업 대상 파일이나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프레퍼런스</a:t>
            </a:r>
            <a:r>
              <a:rPr lang="ko-KR" altLang="en-US" sz="1800" dirty="0" smtClean="0">
                <a:solidFill>
                  <a:prstClr val="black"/>
                </a:solidFill>
              </a:rPr>
              <a:t> 키의 목록을 전달하고 </a:t>
            </a:r>
            <a:r>
              <a:rPr lang="en-US" altLang="ko-KR" sz="1800" dirty="0" err="1" smtClean="0">
                <a:solidFill>
                  <a:prstClr val="black"/>
                </a:solidFill>
              </a:rPr>
              <a:t>addHelper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err="1" smtClean="0">
                <a:solidFill>
                  <a:prstClr val="black"/>
                </a:solidFill>
              </a:rPr>
              <a:t>메서드로</a:t>
            </a:r>
            <a:r>
              <a:rPr lang="ko-KR" altLang="en-US" sz="1800" dirty="0" smtClean="0">
                <a:solidFill>
                  <a:prstClr val="black"/>
                </a:solidFill>
              </a:rPr>
              <a:t> 도우미를 등록해 놓기만 하면 나머지는 자동으로 수행된다</a:t>
            </a:r>
            <a:r>
              <a:rPr lang="en-US" altLang="ko-KR" sz="1800" dirty="0" smtClean="0">
                <a:solidFill>
                  <a:prstClr val="black"/>
                </a:solidFill>
              </a:rPr>
              <a:t>.</a:t>
            </a:r>
            <a:r>
              <a:rPr lang="ko-KR" altLang="en-US" sz="1800" dirty="0" smtClean="0">
                <a:solidFill>
                  <a:prstClr val="black"/>
                </a:solidFill>
              </a:rPr>
              <a:t> 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57224" y="2143116"/>
            <a:ext cx="742222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11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0000" endA="300" endPos="50000" dist="60007" dir="5400000" sy="-100000" algn="bl" rotWithShape="0"/>
                </a:effectLst>
                <a:latin typeface="HY나무B" pitchFamily="18" charset="-127"/>
                <a:ea typeface="HY나무B" pitchFamily="18" charset="-127"/>
              </a:rPr>
              <a:t>감사합니다</a:t>
            </a:r>
            <a:endParaRPr lang="en-US" altLang="ko-KR" sz="11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50000" endA="300" endPos="50000" dist="60007" dir="5400000" sy="-100000" algn="bl" rotWithShape="0"/>
              </a:effectLst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4480" y="1571612"/>
            <a:ext cx="7072362" cy="4525963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태스크</a:t>
            </a:r>
            <a:r>
              <a:rPr lang="en-US" altLang="ko-KR" sz="2800" dirty="0" smtClean="0"/>
              <a:t>(Task)</a:t>
            </a:r>
            <a:r>
              <a:rPr lang="ko-KR" altLang="en-US" sz="2800" dirty="0" smtClean="0"/>
              <a:t>와 프로세스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프로세스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가상 </a:t>
            </a:r>
            <a:r>
              <a:rPr lang="ko-KR" altLang="en-US" sz="1800" dirty="0" err="1" smtClean="0"/>
              <a:t>머신으로</a:t>
            </a:r>
            <a:r>
              <a:rPr lang="ko-KR" altLang="en-US" sz="1800" dirty="0" smtClean="0"/>
              <a:t> 분리된 물리적인 실행 단위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태스크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같은 작업을 실행하는 논리적인 실행 단위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:</a:t>
            </a:r>
            <a:r>
              <a:rPr lang="ko-KR" altLang="en-US" sz="1800" dirty="0" smtClean="0"/>
              <a:t> 동일 목적을 위한 </a:t>
            </a:r>
            <a:r>
              <a:rPr lang="ko-KR" altLang="en-US" sz="1800" dirty="0" err="1" smtClean="0"/>
              <a:t>액티비티를</a:t>
            </a:r>
            <a:r>
              <a:rPr lang="ko-KR" altLang="en-US" sz="1800" dirty="0" smtClean="0"/>
              <a:t> 하나의 작업으로 </a:t>
            </a:r>
            <a:r>
              <a:rPr lang="ko-KR" altLang="en-US" sz="1800" dirty="0" err="1" smtClean="0"/>
              <a:t>묶음으</a:t>
            </a:r>
            <a:r>
              <a:rPr lang="en-US" altLang="ko-KR" sz="1800" dirty="0" smtClean="0"/>
              <a:t>	     </a:t>
            </a:r>
            <a:r>
              <a:rPr lang="ko-KR" altLang="en-US" sz="1800" dirty="0" smtClean="0"/>
              <a:t>로써 사용자에게 통합된 경험을 제공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: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순서를 </a:t>
            </a:r>
            <a:r>
              <a:rPr lang="ko-KR" altLang="en-US" sz="1800" dirty="0" err="1" smtClean="0"/>
              <a:t>기억하기위해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스택을</a:t>
            </a:r>
            <a:r>
              <a:rPr lang="ko-KR" altLang="en-US" sz="1800" dirty="0" smtClean="0"/>
              <a:t> 유지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          </a:t>
            </a:r>
            <a:endParaRPr lang="en-US" altLang="ko-KR" sz="28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714612" y="592933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중간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2714612" y="628652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Main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2714612" y="557214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중간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2714612" y="521495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현재 실행 </a:t>
            </a:r>
            <a:r>
              <a:rPr lang="ko-KR" altLang="en-US" sz="1200" dirty="0" err="1" smtClean="0"/>
              <a:t>액티비티</a:t>
            </a:r>
            <a:endParaRPr lang="ko-KR" altLang="en-US" sz="1200" dirty="0"/>
          </a:p>
        </p:txBody>
      </p:sp>
      <p:cxnSp>
        <p:nvCxnSpPr>
          <p:cNvPr id="12" name="직선 연결선 11"/>
          <p:cNvCxnSpPr/>
          <p:nvPr/>
        </p:nvCxnSpPr>
        <p:spPr>
          <a:xfrm rot="5400000">
            <a:off x="1429125" y="5714619"/>
            <a:ext cx="20002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428860" y="6715148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 flipH="1" flipV="1">
            <a:off x="3643306" y="5715016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4876" y="51435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액티비티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스택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4480" y="1643050"/>
            <a:ext cx="7072362" cy="4525963"/>
          </a:xfrm>
        </p:spPr>
        <p:txBody>
          <a:bodyPr>
            <a:normAutofit/>
          </a:bodyPr>
          <a:lstStyle/>
          <a:p>
            <a:r>
              <a:rPr lang="ko-KR" altLang="en-US" sz="2800" dirty="0" err="1" smtClean="0"/>
              <a:t>액티비티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스택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   </a:t>
            </a: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sz="1800" dirty="0" smtClean="0">
                <a:solidFill>
                  <a:prstClr val="black"/>
                </a:solidFill>
              </a:rPr>
              <a:t>     </a:t>
            </a:r>
            <a:r>
              <a:rPr lang="en-US" altLang="ko-KR" sz="1800" dirty="0" smtClean="0">
                <a:solidFill>
                  <a:prstClr val="black"/>
                </a:solidFill>
              </a:rPr>
              <a:t>- </a:t>
            </a:r>
            <a:r>
              <a:rPr lang="ko-KR" altLang="en-US" sz="1800" dirty="0" smtClean="0">
                <a:solidFill>
                  <a:prstClr val="black"/>
                </a:solidFill>
              </a:rPr>
              <a:t>실행 순서 </a:t>
            </a:r>
            <a:r>
              <a:rPr lang="en-US" altLang="ko-KR" sz="1800" dirty="0" smtClean="0">
                <a:solidFill>
                  <a:prstClr val="black"/>
                </a:solidFill>
              </a:rPr>
              <a:t>: </a:t>
            </a:r>
            <a:r>
              <a:rPr lang="ko-KR" altLang="en-US" sz="1800" dirty="0" smtClean="0">
                <a:solidFill>
                  <a:prstClr val="black"/>
                </a:solidFill>
              </a:rPr>
              <a:t>목록 </a:t>
            </a:r>
            <a:r>
              <a:rPr lang="en-US" altLang="ko-KR" sz="1800" dirty="0" smtClean="0">
                <a:solidFill>
                  <a:prstClr val="black"/>
                </a:solidFill>
              </a:rPr>
              <a:t>-&gt; </a:t>
            </a:r>
            <a:r>
              <a:rPr lang="ko-KR" altLang="en-US" sz="1800" dirty="0" smtClean="0">
                <a:solidFill>
                  <a:prstClr val="black"/>
                </a:solidFill>
              </a:rPr>
              <a:t>편집 </a:t>
            </a:r>
            <a:r>
              <a:rPr lang="en-US" altLang="ko-KR" sz="1800" dirty="0" smtClean="0">
                <a:solidFill>
                  <a:prstClr val="black"/>
                </a:solidFill>
              </a:rPr>
              <a:t>-&gt; </a:t>
            </a:r>
            <a:r>
              <a:rPr lang="ko-KR" altLang="en-US" sz="1800" dirty="0" smtClean="0">
                <a:solidFill>
                  <a:prstClr val="black"/>
                </a:solidFill>
              </a:rPr>
              <a:t>촬영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2285984" y="2357430"/>
            <a:ext cx="5857916" cy="1430348"/>
            <a:chOff x="1857356" y="2500306"/>
            <a:chExt cx="5857916" cy="1430348"/>
          </a:xfrm>
        </p:grpSpPr>
        <p:sp>
          <p:nvSpPr>
            <p:cNvPr id="13" name="직사각형 12"/>
            <p:cNvSpPr/>
            <p:nvPr/>
          </p:nvSpPr>
          <p:spPr>
            <a:xfrm>
              <a:off x="1857356" y="3500438"/>
              <a:ext cx="928694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설정</a:t>
              </a:r>
              <a:endParaRPr lang="ko-KR" altLang="en-US" sz="2000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428992" y="3500438"/>
              <a:ext cx="100013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편집</a:t>
              </a:r>
              <a:endParaRPr lang="ko-KR" altLang="en-US" sz="2000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2571736" y="2500306"/>
              <a:ext cx="100013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목록</a:t>
              </a:r>
              <a:endParaRPr lang="ko-KR" altLang="en-US" sz="2000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072066" y="3500438"/>
              <a:ext cx="928694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리뷰</a:t>
              </a:r>
              <a:endParaRPr lang="ko-KR" altLang="en-US" sz="2000" dirty="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6715140" y="3500438"/>
              <a:ext cx="100013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공유</a:t>
              </a:r>
              <a:endParaRPr lang="ko-KR" altLang="en-US" sz="2000" dirty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857884" y="2500306"/>
              <a:ext cx="100013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촬영</a:t>
              </a:r>
              <a:endParaRPr lang="ko-KR" altLang="en-US" sz="2000" dirty="0"/>
            </a:p>
          </p:txBody>
        </p:sp>
        <p:cxnSp>
          <p:nvCxnSpPr>
            <p:cNvPr id="26" name="직선 화살표 연결선 25"/>
            <p:cNvCxnSpPr/>
            <p:nvPr/>
          </p:nvCxnSpPr>
          <p:spPr>
            <a:xfrm rot="5400000">
              <a:off x="2393141" y="2964653"/>
              <a:ext cx="500066" cy="42862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 rot="16200000" flipH="1">
              <a:off x="3321835" y="2964653"/>
              <a:ext cx="500066" cy="42862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2857488" y="3714752"/>
              <a:ext cx="500066" cy="158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/>
            <p:nvPr/>
          </p:nvCxnSpPr>
          <p:spPr>
            <a:xfrm flipV="1">
              <a:off x="4143372" y="2786058"/>
              <a:ext cx="1643074" cy="64294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/>
            <p:cNvCxnSpPr/>
            <p:nvPr/>
          </p:nvCxnSpPr>
          <p:spPr>
            <a:xfrm rot="10800000" flipV="1">
              <a:off x="5715008" y="3071810"/>
              <a:ext cx="428628" cy="35719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화살표 연결선 37"/>
            <p:cNvCxnSpPr/>
            <p:nvPr/>
          </p:nvCxnSpPr>
          <p:spPr>
            <a:xfrm rot="16200000" flipH="1">
              <a:off x="6500826" y="3071810"/>
              <a:ext cx="357190" cy="357190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6072198" y="3714752"/>
              <a:ext cx="500066" cy="158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그룹 55"/>
          <p:cNvGrpSpPr/>
          <p:nvPr/>
        </p:nvGrpSpPr>
        <p:grpSpPr>
          <a:xfrm>
            <a:off x="2143108" y="4568619"/>
            <a:ext cx="1785950" cy="1857388"/>
            <a:chOff x="2428066" y="4568619"/>
            <a:chExt cx="2215372" cy="1857388"/>
          </a:xfrm>
        </p:grpSpPr>
        <p:sp>
          <p:nvSpPr>
            <p:cNvPr id="50" name="직사각형 49"/>
            <p:cNvSpPr/>
            <p:nvPr/>
          </p:nvSpPr>
          <p:spPr>
            <a:xfrm>
              <a:off x="2714612" y="5852915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목록</a:t>
              </a:r>
              <a:endParaRPr lang="ko-KR" altLang="en-US" sz="2000" dirty="0"/>
            </a:p>
          </p:txBody>
        </p:sp>
        <p:cxnSp>
          <p:nvCxnSpPr>
            <p:cNvPr id="52" name="직선 연결선 51"/>
            <p:cNvCxnSpPr/>
            <p:nvPr/>
          </p:nvCxnSpPr>
          <p:spPr>
            <a:xfrm rot="5400000">
              <a:off x="1500960" y="5496519"/>
              <a:ext cx="185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>
              <a:off x="2428860" y="6424419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rot="5400000" flipH="1" flipV="1">
              <a:off x="3714744" y="5496519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그룹 56"/>
          <p:cNvGrpSpPr/>
          <p:nvPr/>
        </p:nvGrpSpPr>
        <p:grpSpPr>
          <a:xfrm>
            <a:off x="4286248" y="4572008"/>
            <a:ext cx="1857388" cy="1857388"/>
            <a:chOff x="2428066" y="4568619"/>
            <a:chExt cx="2215372" cy="1857388"/>
          </a:xfrm>
        </p:grpSpPr>
        <p:sp>
          <p:nvSpPr>
            <p:cNvPr id="58" name="직사각형 57"/>
            <p:cNvSpPr/>
            <p:nvPr/>
          </p:nvSpPr>
          <p:spPr>
            <a:xfrm>
              <a:off x="2714612" y="5282999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편집</a:t>
              </a:r>
              <a:endParaRPr lang="ko-KR" altLang="en-US" sz="2000" dirty="0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2714612" y="5852915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목록</a:t>
              </a:r>
              <a:endParaRPr lang="ko-KR" altLang="en-US" sz="2000" dirty="0"/>
            </a:p>
          </p:txBody>
        </p:sp>
        <p:cxnSp>
          <p:nvCxnSpPr>
            <p:cNvPr id="61" name="직선 연결선 60"/>
            <p:cNvCxnSpPr/>
            <p:nvPr/>
          </p:nvCxnSpPr>
          <p:spPr>
            <a:xfrm rot="5400000">
              <a:off x="1500960" y="5496519"/>
              <a:ext cx="185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>
              <a:off x="2428860" y="6424419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rot="5400000" flipH="1" flipV="1">
              <a:off x="3714744" y="5496519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그룹 63"/>
          <p:cNvGrpSpPr/>
          <p:nvPr/>
        </p:nvGrpSpPr>
        <p:grpSpPr>
          <a:xfrm>
            <a:off x="6500826" y="4572008"/>
            <a:ext cx="1786744" cy="1857388"/>
            <a:chOff x="2428066" y="4568619"/>
            <a:chExt cx="2215372" cy="1857388"/>
          </a:xfrm>
        </p:grpSpPr>
        <p:sp>
          <p:nvSpPr>
            <p:cNvPr id="65" name="직사각형 64"/>
            <p:cNvSpPr/>
            <p:nvPr/>
          </p:nvSpPr>
          <p:spPr>
            <a:xfrm>
              <a:off x="2714612" y="5282999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편집</a:t>
              </a:r>
              <a:endParaRPr lang="ko-KR" altLang="en-US" sz="2000" dirty="0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714612" y="5852915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목록</a:t>
              </a:r>
              <a:endParaRPr lang="ko-KR" altLang="en-US" sz="2000" dirty="0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2714612" y="4711495"/>
              <a:ext cx="1714512" cy="43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/>
                <a:t>촬영</a:t>
              </a:r>
              <a:endParaRPr lang="ko-KR" altLang="en-US" sz="2000" dirty="0"/>
            </a:p>
          </p:txBody>
        </p:sp>
        <p:cxnSp>
          <p:nvCxnSpPr>
            <p:cNvPr id="68" name="직선 연결선 67"/>
            <p:cNvCxnSpPr/>
            <p:nvPr/>
          </p:nvCxnSpPr>
          <p:spPr>
            <a:xfrm rot="5400000">
              <a:off x="1500960" y="5496519"/>
              <a:ext cx="185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>
              <a:off x="2428860" y="6424419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/>
            <p:cNvCxnSpPr/>
            <p:nvPr/>
          </p:nvCxnSpPr>
          <p:spPr>
            <a:xfrm rot="5400000" flipH="1" flipV="1">
              <a:off x="3714744" y="5496519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스택</a:t>
            </a:r>
            <a:r>
              <a:rPr lang="ko-KR" altLang="en-US" sz="2800" dirty="0" smtClean="0"/>
              <a:t> 과 교차생성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실행 순서 </a:t>
            </a:r>
            <a:r>
              <a:rPr lang="en-US" altLang="ko-KR" sz="1800" dirty="0" smtClean="0"/>
              <a:t>:</a:t>
            </a:r>
          </a:p>
          <a:p>
            <a:pPr>
              <a:buNone/>
            </a:pPr>
            <a:r>
              <a:rPr lang="en-US" altLang="ko-KR" sz="1800" dirty="0" smtClean="0"/>
              <a:t>     </a:t>
            </a:r>
            <a:r>
              <a:rPr lang="ko-KR" altLang="en-US" sz="1800" dirty="0" smtClean="0"/>
              <a:t>목록</a:t>
            </a:r>
            <a:r>
              <a:rPr lang="en-US" altLang="ko-KR" sz="1800" dirty="0" smtClean="0"/>
              <a:t>(Main </a:t>
            </a:r>
            <a:r>
              <a:rPr lang="ko-KR" altLang="en-US" sz="1800" dirty="0" err="1" smtClean="0"/>
              <a:t>액티비티</a:t>
            </a:r>
            <a:r>
              <a:rPr lang="en-US" altLang="ko-KR" sz="1800" dirty="0" smtClean="0"/>
              <a:t>) -&gt; </a:t>
            </a:r>
            <a:r>
              <a:rPr lang="ko-KR" altLang="en-US" sz="1800" dirty="0" smtClean="0"/>
              <a:t>편집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촬영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 </a:t>
            </a:r>
            <a:r>
              <a:rPr lang="ko-KR" altLang="en-US" sz="1800" dirty="0" smtClean="0"/>
              <a:t>홈 버튼 </a:t>
            </a:r>
            <a:r>
              <a:rPr lang="en-US" altLang="ko-KR" sz="1800" dirty="0" smtClean="0"/>
              <a:t>-&gt; </a:t>
            </a:r>
            <a:r>
              <a:rPr lang="ko-KR" altLang="en-US" sz="1800" dirty="0" smtClean="0"/>
              <a:t>촬영</a:t>
            </a:r>
            <a:r>
              <a:rPr lang="en-US" altLang="ko-KR" sz="1800" dirty="0" smtClean="0"/>
              <a:t>(Main </a:t>
            </a:r>
            <a:r>
              <a:rPr lang="ko-KR" altLang="en-US" sz="1800" dirty="0" err="1" smtClean="0"/>
              <a:t>액티비티</a:t>
            </a:r>
            <a:r>
              <a:rPr lang="en-US" altLang="ko-KR" sz="1800" dirty="0" smtClean="0"/>
              <a:t>) -&gt; </a:t>
            </a:r>
            <a:r>
              <a:rPr lang="ko-KR" altLang="en-US" sz="1800" dirty="0" smtClean="0"/>
              <a:t>리뷰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메모 태스크는 백그라운드로 전환되고 </a:t>
            </a:r>
            <a:r>
              <a:rPr lang="ko-KR" altLang="en-US" sz="1800" dirty="0" err="1" smtClean="0"/>
              <a:t>스택은</a:t>
            </a:r>
            <a:r>
              <a:rPr lang="ko-KR" altLang="en-US" sz="1800" dirty="0" smtClean="0"/>
              <a:t> 유지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새로운 카메라 태스크가 실행 됨 </a:t>
            </a:r>
            <a:endParaRPr lang="en-US" altLang="ko-KR" sz="2800" dirty="0" smtClean="0"/>
          </a:p>
        </p:txBody>
      </p:sp>
      <p:sp>
        <p:nvSpPr>
          <p:cNvPr id="13" name="직사각형 12"/>
          <p:cNvSpPr/>
          <p:nvPr/>
        </p:nvSpPr>
        <p:spPr>
          <a:xfrm>
            <a:off x="2714612" y="4714884"/>
            <a:ext cx="1714512" cy="43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편집</a:t>
            </a:r>
            <a:endParaRPr lang="ko-KR" altLang="en-US" sz="2000" dirty="0"/>
          </a:p>
        </p:txBody>
      </p:sp>
      <p:sp>
        <p:nvSpPr>
          <p:cNvPr id="15" name="직사각형 14"/>
          <p:cNvSpPr/>
          <p:nvPr/>
        </p:nvSpPr>
        <p:spPr>
          <a:xfrm>
            <a:off x="2714612" y="5284800"/>
            <a:ext cx="1714512" cy="43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목록</a:t>
            </a:r>
            <a:endParaRPr lang="ko-KR" altLang="en-US" sz="2000" dirty="0"/>
          </a:p>
        </p:txBody>
      </p:sp>
      <p:sp>
        <p:nvSpPr>
          <p:cNvPr id="16" name="직사각형 15"/>
          <p:cNvSpPr/>
          <p:nvPr/>
        </p:nvSpPr>
        <p:spPr>
          <a:xfrm>
            <a:off x="2714612" y="4143380"/>
            <a:ext cx="1714512" cy="43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촬영</a:t>
            </a:r>
            <a:endParaRPr lang="ko-KR" altLang="en-US" sz="2000" dirty="0"/>
          </a:p>
        </p:txBody>
      </p:sp>
      <p:cxnSp>
        <p:nvCxnSpPr>
          <p:cNvPr id="17" name="직선 연결선 16"/>
          <p:cNvCxnSpPr/>
          <p:nvPr/>
        </p:nvCxnSpPr>
        <p:spPr>
          <a:xfrm rot="5400000">
            <a:off x="1500960" y="4928404"/>
            <a:ext cx="185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2428860" y="585630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 flipH="1" flipV="1">
            <a:off x="3714744" y="4928404"/>
            <a:ext cx="185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3174" y="592933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메모 태스크의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err="1" smtClean="0"/>
              <a:t>액티비티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스택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5786445" y="4714884"/>
            <a:ext cx="1714512" cy="43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리뷰</a:t>
            </a:r>
            <a:endParaRPr lang="ko-KR" altLang="en-US" sz="2000" dirty="0"/>
          </a:p>
        </p:txBody>
      </p:sp>
      <p:sp>
        <p:nvSpPr>
          <p:cNvPr id="32" name="직사각형 31"/>
          <p:cNvSpPr/>
          <p:nvPr/>
        </p:nvSpPr>
        <p:spPr>
          <a:xfrm>
            <a:off x="5786445" y="5284800"/>
            <a:ext cx="1714512" cy="43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촬영</a:t>
            </a:r>
            <a:endParaRPr lang="ko-KR" altLang="en-US" sz="2000" dirty="0"/>
          </a:p>
        </p:txBody>
      </p:sp>
      <p:cxnSp>
        <p:nvCxnSpPr>
          <p:cNvPr id="33" name="직선 연결선 32"/>
          <p:cNvCxnSpPr/>
          <p:nvPr/>
        </p:nvCxnSpPr>
        <p:spPr>
          <a:xfrm rot="5400000">
            <a:off x="4572793" y="4928404"/>
            <a:ext cx="185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5500693" y="585630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5400000" flipH="1" flipV="1">
            <a:off x="6786577" y="4928404"/>
            <a:ext cx="185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2132" y="5929330"/>
            <a:ext cx="2071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카메라 태스크의</a:t>
            </a:r>
            <a:endParaRPr lang="en-US" altLang="ko-KR" dirty="0" smtClean="0"/>
          </a:p>
          <a:p>
            <a:r>
              <a:rPr lang="ko-KR" altLang="en-US" dirty="0" smtClean="0"/>
              <a:t>  </a:t>
            </a:r>
            <a:r>
              <a:rPr lang="ko-KR" altLang="en-US" dirty="0" err="1" smtClean="0"/>
              <a:t>액티비티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스택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스택</a:t>
            </a:r>
            <a:r>
              <a:rPr lang="ko-KR" altLang="en-US" sz="2800" dirty="0" smtClean="0"/>
              <a:t> 과 교차생성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촬영 </a:t>
            </a:r>
            <a:r>
              <a:rPr lang="ko-KR" altLang="en-US" sz="1800" dirty="0" err="1" smtClean="0"/>
              <a:t>액티비티는</a:t>
            </a:r>
            <a:r>
              <a:rPr lang="ko-KR" altLang="en-US" sz="1800" dirty="0" smtClean="0"/>
              <a:t> 양쪽 태스크에 모두 떠 있지만 이 둘은 같은 클래스의 다른 </a:t>
            </a:r>
            <a:r>
              <a:rPr lang="ko-KR" altLang="en-US" sz="1800" dirty="0" err="1" smtClean="0"/>
              <a:t>인스턴스이며</a:t>
            </a:r>
            <a:r>
              <a:rPr lang="ko-KR" altLang="en-US" sz="1800" dirty="0" smtClean="0"/>
              <a:t> 각각 고유의 상태를 유지한다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 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b="1" dirty="0" smtClean="0"/>
              <a:t>   </a:t>
            </a:r>
            <a:r>
              <a:rPr lang="en-US" altLang="ko-KR" sz="2800" b="1" dirty="0" smtClean="0"/>
              <a:t>- </a:t>
            </a:r>
            <a:r>
              <a:rPr lang="ko-KR" altLang="en-US" sz="2800" b="1" dirty="0" smtClean="0"/>
              <a:t>교재 </a:t>
            </a:r>
            <a:r>
              <a:rPr lang="en-US" altLang="ko-KR" sz="2800" b="1" dirty="0" smtClean="0"/>
              <a:t>Page. 796 </a:t>
            </a:r>
            <a:r>
              <a:rPr lang="ko-KR" altLang="en-US" sz="2800" b="1" dirty="0" smtClean="0"/>
              <a:t>사진 참조하기</a:t>
            </a:r>
            <a:r>
              <a:rPr lang="en-US" altLang="ko-KR" sz="2800" b="1" dirty="0" smtClean="0"/>
              <a:t>!!!!!</a:t>
            </a:r>
            <a:endParaRPr lang="en-US" altLang="ko-KR" sz="1800" b="1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서로 다른 화면의 상태 </a:t>
            </a:r>
            <a:r>
              <a:rPr lang="en-US" altLang="ko-KR" sz="1800" dirty="0" smtClean="0"/>
              <a:t>!!! </a:t>
            </a:r>
            <a:r>
              <a:rPr lang="ko-KR" altLang="en-US" sz="1800" dirty="0" smtClean="0"/>
              <a:t>자신을 실행한 </a:t>
            </a:r>
            <a:r>
              <a:rPr lang="ko-KR" altLang="en-US" sz="1800" dirty="0" err="1" smtClean="0"/>
              <a:t>인텐트가</a:t>
            </a:r>
            <a:r>
              <a:rPr lang="ko-KR" altLang="en-US" sz="1800" dirty="0" smtClean="0"/>
              <a:t> 다름을 표시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똑같은 클래스의 </a:t>
            </a:r>
            <a:r>
              <a:rPr lang="ko-KR" altLang="en-US" sz="1800" dirty="0" err="1" smtClean="0"/>
              <a:t>인스턴스지만</a:t>
            </a:r>
            <a:r>
              <a:rPr lang="ko-KR" altLang="en-US" sz="1800" dirty="0" smtClean="0"/>
              <a:t> 소속된 태스크가 다르고 각자의 상태도 별도로 유지 된다 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이것이 </a:t>
            </a:r>
            <a:r>
              <a:rPr lang="ko-KR" altLang="en-US" sz="1800" dirty="0" smtClean="0"/>
              <a:t>교차 </a:t>
            </a:r>
            <a:r>
              <a:rPr lang="ko-KR" altLang="en-US" sz="1800" dirty="0" smtClean="0"/>
              <a:t>생성이다</a:t>
            </a:r>
            <a:r>
              <a:rPr lang="en-US" altLang="ko-KR" sz="1800" dirty="0" smtClean="0"/>
              <a:t>. </a:t>
            </a:r>
            <a:endParaRPr lang="en-US" altLang="ko-KR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세 </a:t>
            </a:r>
            <a:r>
              <a:rPr lang="ko-KR" altLang="en-US" dirty="0" err="1" smtClean="0"/>
              <a:t>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err="1" smtClean="0"/>
              <a:t>론치</a:t>
            </a:r>
            <a:r>
              <a:rPr lang="ko-KR" altLang="en-US" sz="2800" dirty="0" smtClean="0"/>
              <a:t> 모드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호출 시 </a:t>
            </a:r>
            <a:r>
              <a:rPr lang="ko-KR" altLang="en-US" sz="1800" dirty="0" err="1" smtClean="0"/>
              <a:t>스택상의</a:t>
            </a:r>
            <a:r>
              <a:rPr lang="ko-KR" altLang="en-US" sz="1800" dirty="0" smtClean="0"/>
              <a:t> 생성 위치나 회수를 지정하는 속성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론치</a:t>
            </a:r>
            <a:r>
              <a:rPr lang="ko-KR" altLang="en-US" sz="1800" dirty="0" smtClean="0"/>
              <a:t> 모드에 따라 </a:t>
            </a:r>
            <a:r>
              <a:rPr lang="ko-KR" altLang="en-US" sz="1800" dirty="0" err="1" smtClean="0"/>
              <a:t>스택의</a:t>
            </a:r>
            <a:r>
              <a:rPr lang="ko-KR" altLang="en-US" sz="1800" dirty="0" smtClean="0"/>
              <a:t> 동작이나 관리 방법이 달라진다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매니페스트의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activity </a:t>
            </a:r>
            <a:r>
              <a:rPr lang="ko-KR" altLang="en-US" sz="1800" dirty="0" smtClean="0"/>
              <a:t>태그에 </a:t>
            </a:r>
            <a:r>
              <a:rPr lang="en-US" altLang="ko-KR" sz="1800" dirty="0" err="1" smtClean="0"/>
              <a:t>launchMode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속성으로 지정</a:t>
            </a:r>
            <a:endParaRPr lang="en-US" altLang="ko-KR" sz="1800" dirty="0" smtClean="0"/>
          </a:p>
          <a:p>
            <a:pPr>
              <a:buNone/>
            </a:pPr>
            <a:endParaRPr lang="en-US" altLang="ko-KR" sz="28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285984" y="3500438"/>
          <a:ext cx="609600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431005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론치</a:t>
                      </a:r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 모드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나무M" pitchFamily="18" charset="-127"/>
                          <a:ea typeface="HY나무M" pitchFamily="18" charset="-127"/>
                        </a:rPr>
                        <a:t>설명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 standard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디폴트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여러 번 생성 가능 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새로운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인트턴스가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현재 태스크의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위쪽에 새로 생성 됨 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singleTop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standard 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와 한가지를 제외하고 동일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,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스택의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최상위에 있을 경우 기존 </a:t>
                      </a:r>
                      <a:r>
                        <a:rPr lang="ko-KR" altLang="en-US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인스턴스가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en-US" altLang="ko-KR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OnNewIntent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메서드로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새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인텐트를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받는다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 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singleTask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항상 새로운 태스크를 시작</a:t>
                      </a:r>
                      <a:r>
                        <a:rPr lang="en-US" altLang="ko-KR" sz="1400" dirty="0" smtClean="0">
                          <a:latin typeface="HY나무M" pitchFamily="18" charset="-127"/>
                          <a:ea typeface="HY나무M" pitchFamily="18" charset="-127"/>
                        </a:rPr>
                        <a:t>,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스택의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루트에만 놓인다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다른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액티비티를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생성하여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위쪽에 생성 할 수는 있다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en-US" altLang="ko-KR" sz="1600" dirty="0" err="1" smtClean="0">
                          <a:latin typeface="HY나무M" pitchFamily="18" charset="-127"/>
                          <a:ea typeface="HY나무M" pitchFamily="18" charset="-127"/>
                        </a:rPr>
                        <a:t>singleInstance</a:t>
                      </a:r>
                      <a:endParaRPr lang="ko-KR" altLang="en-US" sz="16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err="1" smtClean="0">
                          <a:latin typeface="HY나무M" pitchFamily="18" charset="-127"/>
                          <a:ea typeface="HY나무M" pitchFamily="18" charset="-127"/>
                        </a:rPr>
                        <a:t>singleTask</a:t>
                      </a:r>
                      <a:r>
                        <a:rPr lang="ko-KR" altLang="en-US" sz="1400" dirty="0" smtClean="0">
                          <a:latin typeface="HY나무M" pitchFamily="18" charset="-127"/>
                          <a:ea typeface="HY나무M" pitchFamily="18" charset="-127"/>
                        </a:rPr>
                        <a:t>와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동일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단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,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다른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액티비티를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나무M" pitchFamily="18" charset="-127"/>
                          <a:ea typeface="HY나무M" pitchFamily="18" charset="-127"/>
                        </a:rPr>
                        <a:t>스택</a:t>
                      </a:r>
                      <a:r>
                        <a:rPr lang="ko-KR" altLang="en-US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 위쪽에 생성 하지 않는다</a:t>
                      </a:r>
                      <a:r>
                        <a:rPr lang="en-US" altLang="ko-KR" sz="1400" baseline="0" dirty="0" smtClean="0">
                          <a:latin typeface="HY나무M" pitchFamily="18" charset="-127"/>
                          <a:ea typeface="HY나무M" pitchFamily="18" charset="-127"/>
                        </a:rPr>
                        <a:t>.  </a:t>
                      </a:r>
                      <a:endParaRPr lang="ko-KR" altLang="en-US" sz="1400" dirty="0"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2459</Words>
  <Application>Microsoft Office PowerPoint</Application>
  <PresentationFormat>화면 슬라이드 쇼(4:3)</PresentationFormat>
  <Paragraphs>518</Paragraphs>
  <Slides>41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2" baseType="lpstr">
      <vt:lpstr>Office 테마</vt:lpstr>
      <vt:lpstr>Chapter 15   프로세스</vt:lpstr>
      <vt:lpstr>목       차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프 로 세 스</vt:lpstr>
      <vt:lpstr>슬라이드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KSO</dc:creator>
  <cp:lastModifiedBy>Administrator</cp:lastModifiedBy>
  <cp:revision>36</cp:revision>
  <dcterms:created xsi:type="dcterms:W3CDTF">2011-11-03T05:33:34Z</dcterms:created>
  <dcterms:modified xsi:type="dcterms:W3CDTF">2011-11-07T13:04:54Z</dcterms:modified>
</cp:coreProperties>
</file>